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7"/>
  </p:notesMasterIdLst>
  <p:sldIdLst>
    <p:sldId id="1300" r:id="rId5"/>
    <p:sldId id="1086" r:id="rId6"/>
    <p:sldId id="1085" r:id="rId7"/>
    <p:sldId id="1249" r:id="rId8"/>
    <p:sldId id="1290" r:id="rId9"/>
    <p:sldId id="1382" r:id="rId10"/>
    <p:sldId id="1383" r:id="rId11"/>
    <p:sldId id="1384" r:id="rId12"/>
    <p:sldId id="1385" r:id="rId13"/>
    <p:sldId id="1386" r:id="rId14"/>
    <p:sldId id="350" r:id="rId15"/>
    <p:sldId id="1387" r:id="rId16"/>
    <p:sldId id="351" r:id="rId17"/>
    <p:sldId id="352" r:id="rId18"/>
    <p:sldId id="353" r:id="rId19"/>
    <p:sldId id="354" r:id="rId20"/>
    <p:sldId id="1343" r:id="rId21"/>
    <p:sldId id="1297" r:id="rId22"/>
    <p:sldId id="1360" r:id="rId23"/>
    <p:sldId id="1361" r:id="rId24"/>
    <p:sldId id="1362" r:id="rId25"/>
    <p:sldId id="125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64" autoAdjust="0"/>
  </p:normalViewPr>
  <p:slideViewPr>
    <p:cSldViewPr snapToGrid="0">
      <p:cViewPr varScale="1">
        <p:scale>
          <a:sx n="77" d="100"/>
          <a:sy n="77" d="100"/>
        </p:scale>
        <p:origin x="883" y="62"/>
      </p:cViewPr>
      <p:guideLst>
        <p:guide orient="horz" pos="792"/>
        <p:guide pos="192"/>
        <p:guide orient="horz" pos="10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Code-Unnati/Advance-Course/blob/master/Module-1/Unit-2/2.6/Lab%201%20-%20Classroom%20Exercise_Random_Forest_Demo.ipynb"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Random Forest:</a:t>
            </a:r>
          </a:p>
          <a:p>
            <a:pPr marL="457200" indent="-298450"/>
            <a:r>
              <a:rPr lang="en-GB" b="0" i="0" dirty="0">
                <a:solidFill>
                  <a:srgbClr val="51565E"/>
                </a:solidFill>
                <a:effectLst/>
                <a:latin typeface="Roboto" panose="02000000000000000000" pitchFamily="2" charset="0"/>
              </a:rPr>
              <a:t>A Random Forest Algorithm is a supervised machine learning algorithm that is extremely popular and is used for Classification and Regression problems in Machine Learning.</a:t>
            </a:r>
          </a:p>
          <a:p>
            <a:pPr marL="457200" indent="-298450"/>
            <a:r>
              <a:rPr lang="en-GB" b="0" i="0" dirty="0">
                <a:solidFill>
                  <a:srgbClr val="51565E"/>
                </a:solidFill>
                <a:effectLst/>
                <a:latin typeface="Roboto" panose="02000000000000000000" pitchFamily="2" charset="0"/>
              </a:rPr>
              <a:t>A Random Forest algorithm is based on Bagging technique.</a:t>
            </a:r>
          </a:p>
          <a:p>
            <a:pPr marL="457200" indent="-298450"/>
            <a:r>
              <a:rPr lang="en-GB" b="1" i="0" dirty="0">
                <a:solidFill>
                  <a:srgbClr val="3A3B41"/>
                </a:solidFill>
                <a:effectLst/>
                <a:latin typeface="Georgia" panose="02040502050405020303" pitchFamily="18" charset="0"/>
              </a:rPr>
              <a:t>Random forest builds forest of  multiple decision trees and merges them together to get a more accurate and stable prediction.</a:t>
            </a:r>
            <a:endParaRPr lang="en-IN" dirty="0"/>
          </a:p>
        </p:txBody>
      </p:sp>
    </p:spTree>
    <p:extLst>
      <p:ext uri="{BB962C8B-B14F-4D97-AF65-F5344CB8AC3E}">
        <p14:creationId xmlns:p14="http://schemas.microsoft.com/office/powerpoint/2010/main" val="1529305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Trainer can explain working of Random Forest with simple example:</a:t>
            </a:r>
          </a:p>
          <a:p>
            <a:pPr marL="457200" indent="-298450"/>
            <a:r>
              <a:rPr lang="en-GB" dirty="0"/>
              <a:t>Suppose we have training dataset 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i="0" dirty="0">
                <a:solidFill>
                  <a:srgbClr val="61738E"/>
                </a:solidFill>
                <a:effectLst/>
                <a:latin typeface="__Source_Sans_Pro_fea366"/>
              </a:rPr>
              <a:t>Choose random samples / random subset from entire dataset D. This is known das Bootstrap Sampling. In the given figure we have N sub dataset.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i="0" dirty="0">
                <a:solidFill>
                  <a:srgbClr val="61738E"/>
                </a:solidFill>
                <a:effectLst/>
                <a:latin typeface="__Source_Sans_Pro_fea366"/>
              </a:rPr>
              <a:t>For Each subset , random forest will build decision tree. In the given figure  N Decision trees like Decision Tree-1, Decision Tree-2 , Decision Tree-N are trained on different data subset.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i="0" dirty="0">
                <a:solidFill>
                  <a:srgbClr val="61738E"/>
                </a:solidFill>
                <a:effectLst/>
                <a:latin typeface="__Source_Sans_Pro_fea366"/>
              </a:rPr>
              <a:t>Each Decision tree generates result independently.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i="0" dirty="0">
                <a:solidFill>
                  <a:srgbClr val="61738E"/>
                </a:solidFill>
                <a:effectLst/>
                <a:latin typeface="__Source_Sans_Pro_fea366"/>
              </a:rPr>
              <a:t>Final result will be generated on the basis of Majority voting or Average result.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b="0" i="0" dirty="0">
              <a:solidFill>
                <a:srgbClr val="61738E"/>
              </a:solidFill>
              <a:effectLst/>
              <a:latin typeface="__Source_Sans_Pro_fea366"/>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b="0" i="0" dirty="0">
              <a:solidFill>
                <a:srgbClr val="61738E"/>
              </a:solidFill>
              <a:effectLst/>
              <a:latin typeface="__Source_Sans_Pro_fea366"/>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pPr marL="457200" indent="-298450"/>
            <a:endParaRPr lang="en-IN" dirty="0"/>
          </a:p>
        </p:txBody>
      </p:sp>
    </p:spTree>
    <p:extLst>
      <p:ext uri="{BB962C8B-B14F-4D97-AF65-F5344CB8AC3E}">
        <p14:creationId xmlns:p14="http://schemas.microsoft.com/office/powerpoint/2010/main" val="491028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Trainer can share some recommendation regarding Random Forest Tuning.</a:t>
            </a:r>
          </a:p>
          <a:p>
            <a:pPr marL="457200" indent="-298450"/>
            <a:r>
              <a:rPr lang="en-GB" b="0" i="0" dirty="0">
                <a:solidFill>
                  <a:srgbClr val="61738E"/>
                </a:solidFill>
                <a:effectLst/>
                <a:latin typeface="__Source_Sans_Pro_fea366"/>
              </a:rPr>
              <a:t>In the random forest algorithm in machine learning, hyperparameters are used to either speed up the model or improve its performance and predictive ability.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i="0" dirty="0">
                <a:solidFill>
                  <a:srgbClr val="232629"/>
                </a:solidFill>
                <a:effectLst/>
                <a:latin typeface="inherit"/>
              </a:rPr>
              <a:t>The best value of </a:t>
            </a:r>
            <a:r>
              <a:rPr lang="en-GB" b="0" i="0" u="none" strike="noStrike" dirty="0">
                <a:solidFill>
                  <a:srgbClr val="232629"/>
                </a:solidFill>
                <a:effectLst/>
                <a:latin typeface="MathJax_Math-italic"/>
              </a:rPr>
              <a:t>m</a:t>
            </a:r>
            <a:r>
              <a:rPr lang="en-GB" b="0" i="0" dirty="0">
                <a:solidFill>
                  <a:srgbClr val="232629"/>
                </a:solidFill>
                <a:effectLst/>
                <a:latin typeface="inherit"/>
              </a:rPr>
              <a:t> depends on the problem, so </a:t>
            </a:r>
            <a:r>
              <a:rPr lang="en-GB" b="0" i="0" u="none" strike="noStrike" dirty="0">
                <a:solidFill>
                  <a:srgbClr val="232629"/>
                </a:solidFill>
                <a:effectLst/>
                <a:latin typeface="MathJax_Math-italic"/>
              </a:rPr>
              <a:t>m</a:t>
            </a:r>
            <a:r>
              <a:rPr lang="en-GB" b="0" i="0" u="none" strike="noStrike" dirty="0">
                <a:solidFill>
                  <a:srgbClr val="232629"/>
                </a:solidFill>
                <a:effectLst/>
                <a:latin typeface="inherit"/>
              </a:rPr>
              <a:t> </a:t>
            </a:r>
            <a:r>
              <a:rPr lang="en-GB" b="0" i="0" dirty="0">
                <a:solidFill>
                  <a:srgbClr val="232629"/>
                </a:solidFill>
                <a:effectLst/>
                <a:latin typeface="inherit"/>
              </a:rPr>
              <a:t>should be treated as a tuning parameter.</a:t>
            </a:r>
          </a:p>
          <a:p>
            <a:pPr marL="457200" indent="-298450"/>
            <a:endParaRPr lang="en-GB" b="0" i="0" dirty="0">
              <a:solidFill>
                <a:srgbClr val="61738E"/>
              </a:solidFill>
              <a:effectLst/>
              <a:latin typeface="__Source_Sans_Pro_fea366"/>
            </a:endParaRPr>
          </a:p>
          <a:p>
            <a:pPr marL="457200" indent="-298450"/>
            <a:endParaRPr lang="en-GB" dirty="0"/>
          </a:p>
          <a:p>
            <a:endParaRPr lang="en-IN" dirty="0"/>
          </a:p>
        </p:txBody>
      </p:sp>
    </p:spTree>
    <p:extLst>
      <p:ext uri="{BB962C8B-B14F-4D97-AF65-F5344CB8AC3E}">
        <p14:creationId xmlns:p14="http://schemas.microsoft.com/office/powerpoint/2010/main" val="146087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Random Forest Issues:</a:t>
            </a:r>
          </a:p>
          <a:p>
            <a:pPr marL="457200" indent="-298450"/>
            <a:endParaRPr lang="en-GB" dirty="0"/>
          </a:p>
          <a:p>
            <a:pPr marL="457200" indent="-298450"/>
            <a:r>
              <a:rPr lang="en-IN" dirty="0"/>
              <a:t>When the number of  relevant features is very less in  large variable dataset, then random forest algorithm perform very poor.</a:t>
            </a:r>
          </a:p>
          <a:p>
            <a:pPr marL="457200" indent="-298450"/>
            <a:r>
              <a:rPr lang="en-IN" dirty="0"/>
              <a:t>Because chances of selection of relevant variable at every split is very less.</a:t>
            </a:r>
          </a:p>
          <a:p>
            <a:pPr marL="457200" indent="-298450"/>
            <a:r>
              <a:rPr lang="en-IN" dirty="0"/>
              <a:t>The second issue </a:t>
            </a:r>
            <a:r>
              <a:rPr lang="en-GB" b="0" i="0" dirty="0">
                <a:solidFill>
                  <a:srgbClr val="3A3B41"/>
                </a:solidFill>
                <a:effectLst/>
                <a:latin typeface="Georgia" panose="02040502050405020303" pitchFamily="18" charset="0"/>
              </a:rPr>
              <a:t>with random forest is that a large number of trees can make the algorithm too slow and ineffective for real-time predictions.</a:t>
            </a:r>
            <a:endParaRPr lang="en-IN" dirty="0"/>
          </a:p>
        </p:txBody>
      </p:sp>
    </p:spTree>
    <p:extLst>
      <p:ext uri="{BB962C8B-B14F-4D97-AF65-F5344CB8AC3E}">
        <p14:creationId xmlns:p14="http://schemas.microsoft.com/office/powerpoint/2010/main" val="2646711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Hello Students let’s pace into the realization of  Random Forest  Algorithm for a general case.</a:t>
            </a:r>
          </a:p>
          <a:p>
            <a:r>
              <a:rPr lang="en-US" dirty="0"/>
              <a:t>GitHub link: - </a:t>
            </a:r>
            <a:r>
              <a:rPr lang="en-US" dirty="0">
                <a:hlinkClick r:id="rId3"/>
              </a:rPr>
              <a:t>Module-1/Unit-2/2.6/Lab 1 - Classroom </a:t>
            </a:r>
            <a:r>
              <a:rPr lang="en-US" dirty="0" err="1">
                <a:hlinkClick r:id="rId3"/>
              </a:rPr>
              <a:t>Exercise_Random_Forest_Demo.ipynb</a:t>
            </a:r>
            <a:endParaRPr lang="en-US" dirty="0">
              <a:hlinkClick r:id="rId3"/>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15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466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183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61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model in the bagging ensemble is trained on a slightly different dataset, so it may make slightly different predictions. Aggregating them reduces the overall variance, leading to more robust predictions.</a:t>
            </a:r>
          </a:p>
          <a:p>
            <a:r>
              <a:rPr lang="en-US" b="1"/>
              <a:t>Aggregation</a:t>
            </a:r>
            <a:r>
              <a:rPr lang="en-US"/>
              <a:t>: The predictions from all the models are </a:t>
            </a:r>
            <a:r>
              <a:rPr lang="en-US" b="1"/>
              <a:t>averaged</a:t>
            </a:r>
            <a:r>
              <a:rPr lang="en-US"/>
              <a:t> (or the most common prediction is selected in the case of classification) to produce a final prediction.</a:t>
            </a:r>
            <a:endParaRPr lang="en-US" dirty="0"/>
          </a:p>
          <a:p>
            <a:r>
              <a:rPr lang="en-US" dirty="0"/>
              <a:t>Example weather </a:t>
            </a:r>
            <a:r>
              <a:rPr lang="en-US" dirty="0" err="1"/>
              <a:t>forcasting</a:t>
            </a:r>
            <a:endParaRPr lang="en-IN" dirty="0"/>
          </a:p>
        </p:txBody>
      </p:sp>
    </p:spTree>
    <p:extLst>
      <p:ext uri="{BB962C8B-B14F-4D97-AF65-F5344CB8AC3E}">
        <p14:creationId xmlns:p14="http://schemas.microsoft.com/office/powerpoint/2010/main" val="231548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Boosting</a:t>
            </a:r>
            <a:r>
              <a:rPr lang="en-US" dirty="0"/>
              <a:t> works by building models in sequence, with each new model trying to fix the mistakes made by the previous ones. In the case of spam detection, this approach helps the system learn from misclassifications and improve the overall accuracy of detecting spam emails. Boosting reduces both bias and variance, but it can be prone to overfitting if not properly controlled.</a:t>
            </a:r>
          </a:p>
          <a:p>
            <a:r>
              <a:rPr lang="en-US" dirty="0"/>
              <a:t>Example – Email spam classification</a:t>
            </a:r>
            <a:endParaRPr lang="en-IN" dirty="0"/>
          </a:p>
        </p:txBody>
      </p:sp>
    </p:spTree>
    <p:extLst>
      <p:ext uri="{BB962C8B-B14F-4D97-AF65-F5344CB8AC3E}">
        <p14:creationId xmlns:p14="http://schemas.microsoft.com/office/powerpoint/2010/main" val="1224557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latin typeface="Arial" panose="020B0604020202020204" pitchFamily="34" charset="0"/>
                <a:cs typeface="Arial" panose="020B0604020202020204" pitchFamily="34" charset="0"/>
              </a:rPr>
              <a:t>Trainer have to differentiate Bagging and Boosting:</a:t>
            </a:r>
          </a:p>
          <a:p>
            <a:pPr marL="457200" indent="-298450"/>
            <a:r>
              <a:rPr lang="en-GB" dirty="0">
                <a:latin typeface="Arial" panose="020B0604020202020204" pitchFamily="34" charset="0"/>
                <a:cs typeface="Arial" panose="020B0604020202020204" pitchFamily="34" charset="0"/>
              </a:rPr>
              <a:t>Bagging is a type of parallel ensemble learning. Because multiple model trained simultaneously on different subset of training data. In the figure you can see that three different models are trained on three sub dataset simultaneously.</a:t>
            </a:r>
          </a:p>
          <a:p>
            <a:pPr marL="457200" indent="-298450"/>
            <a:r>
              <a:rPr lang="en-GB" dirty="0">
                <a:latin typeface="Arial" panose="020B0604020202020204" pitchFamily="34" charset="0"/>
                <a:cs typeface="Arial" panose="020B0604020202020204" pitchFamily="34" charset="0"/>
              </a:rPr>
              <a:t>On the other hand , boosting is a type of sequential ensemble learning. Here ,</a:t>
            </a:r>
            <a:r>
              <a:rPr lang="en-GB" b="0" i="0" dirty="0">
                <a:solidFill>
                  <a:srgbClr val="080A13"/>
                </a:solidFill>
                <a:effectLst/>
                <a:latin typeface="Inter"/>
              </a:rPr>
              <a:t>instead of parallel processing of data, sequential processing of the dataset occurs. The  model 1 is fed with the entire dataset, and the predictions are analysed.</a:t>
            </a:r>
          </a:p>
          <a:p>
            <a:pPr marL="457200" indent="-298450"/>
            <a:r>
              <a:rPr lang="en-GB" b="0" i="0" dirty="0">
                <a:solidFill>
                  <a:srgbClr val="080A13"/>
                </a:solidFill>
                <a:effectLst/>
                <a:latin typeface="Inter"/>
              </a:rPr>
              <a:t>The data points where model 1 fails to produce correct predictions are fed to the model 2. </a:t>
            </a:r>
          </a:p>
          <a:p>
            <a:pPr marL="457200" indent="-298450"/>
            <a:r>
              <a:rPr lang="en-GB" b="0" i="0" dirty="0">
                <a:solidFill>
                  <a:srgbClr val="080A13"/>
                </a:solidFill>
                <a:effectLst/>
                <a:latin typeface="Inter"/>
                <a:cs typeface="Arial" panose="020B0604020202020204" pitchFamily="34" charset="0"/>
              </a:rPr>
              <a:t>Same process repeated again in Boosting.</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665CCAEE-C88E-48F8-87F4-85FC21377DDA}" type="slidenum">
              <a:rPr lang="en-IN" smtClean="0"/>
              <a:t>11</a:t>
            </a:fld>
            <a:endParaRPr lang="en-IN"/>
          </a:p>
        </p:txBody>
      </p:sp>
    </p:spTree>
    <p:extLst>
      <p:ext uri="{BB962C8B-B14F-4D97-AF65-F5344CB8AC3E}">
        <p14:creationId xmlns:p14="http://schemas.microsoft.com/office/powerpoint/2010/main" val="17477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a:t>
            </a:r>
            <a:r>
              <a:rPr lang="en-US" b="1" dirty="0"/>
              <a:t>stacking</a:t>
            </a:r>
            <a:r>
              <a:rPr lang="en-US" dirty="0"/>
              <a:t>, the base models (collaborative filtering, content-based filtering, deep learning) make independent predictions, and the meta-model learns how to combine them for better overall recommendations. This approach allows the system to leverage the strengths of different models and provides more accurate, personalized movie suggestions.</a:t>
            </a:r>
          </a:p>
          <a:p>
            <a:r>
              <a:rPr lang="en-US" b="1" dirty="0"/>
              <a:t>Why Stacking Works in This Scenario:</a:t>
            </a:r>
          </a:p>
          <a:p>
            <a:pPr>
              <a:buFont typeface="Arial" panose="020B0604020202020204" pitchFamily="34" charset="0"/>
              <a:buChar char="•"/>
            </a:pPr>
            <a:r>
              <a:rPr lang="en-US" dirty="0"/>
              <a:t>Each model might capture different patterns in user behavior, and stacking allows the system to take the best of each model's predictions to make more accurate recommendations. The meta-model improves the overall performance by determining which base model is best for a particular situation, user, or movie.</a:t>
            </a:r>
          </a:p>
          <a:p>
            <a:r>
              <a:rPr lang="en-IN" dirty="0"/>
              <a:t>Example movie recommendation</a:t>
            </a:r>
          </a:p>
        </p:txBody>
      </p:sp>
    </p:spTree>
    <p:extLst>
      <p:ext uri="{BB962C8B-B14F-4D97-AF65-F5344CB8AC3E}">
        <p14:creationId xmlns:p14="http://schemas.microsoft.com/office/powerpoint/2010/main" val="1728280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edium.com/analytics-vidhya/ensemble-methods-in-machine-learning-31084c3740b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shiksha.com/online-courses/articles/bagging-and-boost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analyticsvidhya.com/blog/2021/08/ensemble-stacking-for-machine-learning-and-deep-learn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uiltin.com/data-science/random-forest-algorith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analyticsvidhya.com/blog/2021/05/bagging-25-questions-to-test-your-skills-on-random-forest-algorith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ddit.com/r/funny/comments/dzvr2z/machine_learni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digitalvidya.com/blog/in-depth-understanding-bagging-and-boosting-learning-ensemb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946511" y="2975421"/>
            <a:ext cx="1075936" cy="477054"/>
          </a:xfrm>
          <a:prstGeom prst="rect">
            <a:avLst/>
          </a:prstGeom>
          <a:noFill/>
        </p:spPr>
        <p:txBody>
          <a:bodyPr wrap="none" lIns="91440" tIns="45720" rIns="91440" bIns="45720" rtlCol="0" anchor="t">
            <a:spAutoFit/>
          </a:bodyPr>
          <a:lstStyle/>
          <a:p>
            <a:pPr algn="r"/>
            <a:r>
              <a:rPr lang="en-US" sz="2500" b="1" dirty="0">
                <a:solidFill>
                  <a:schemeClr val="bg1"/>
                </a:solidFill>
              </a:rPr>
              <a:t>Unit 4</a:t>
            </a:r>
            <a:endParaRPr lang="en-US" dirty="0">
              <a:solidFill>
                <a:schemeClr val="bg1"/>
              </a:solidFill>
            </a:endParaRP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543886" y="584200"/>
            <a:ext cx="3003464"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4372304" y="3429000"/>
            <a:ext cx="6650144" cy="707886"/>
          </a:xfrm>
          <a:prstGeom prst="rect">
            <a:avLst/>
          </a:prstGeom>
          <a:noFill/>
        </p:spPr>
        <p:txBody>
          <a:bodyPr wrap="square" rtlCol="0">
            <a:spAutoFit/>
          </a:bodyPr>
          <a:lstStyle/>
          <a:p>
            <a:pPr algn="r"/>
            <a:r>
              <a:rPr lang="en-GB" sz="4000" b="1" dirty="0">
                <a:solidFill>
                  <a:schemeClr val="bg1"/>
                </a:solidFill>
                <a:latin typeface="Arial" panose="020B0604020202020204" pitchFamily="34" charset="0"/>
                <a:cs typeface="Arial" panose="020B0604020202020204" pitchFamily="34" charset="0"/>
              </a:rPr>
              <a:t>Machine Learning</a:t>
            </a:r>
            <a:endParaRPr lang="en-US" sz="40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A8D97332-B949-6172-80A0-C0B4B4FB67E8}"/>
              </a:ext>
            </a:extLst>
          </p:cNvPr>
          <p:cNvGrpSpPr/>
          <p:nvPr/>
        </p:nvGrpSpPr>
        <p:grpSpPr>
          <a:xfrm>
            <a:off x="7685047" y="740961"/>
            <a:ext cx="2640053" cy="664378"/>
            <a:chOff x="2375536" y="1112060"/>
            <a:chExt cx="3292636" cy="828603"/>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1293-0D7D-6F71-25B7-532C1CA39292}"/>
              </a:ext>
            </a:extLst>
          </p:cNvPr>
          <p:cNvSpPr txBox="1">
            <a:spLocks/>
          </p:cNvSpPr>
          <p:nvPr/>
        </p:nvSpPr>
        <p:spPr>
          <a:xfrm>
            <a:off x="0" y="838200"/>
            <a:ext cx="10515600" cy="4032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2000" b="1">
                <a:solidFill>
                  <a:srgbClr val="213163"/>
                </a:solidFill>
              </a:rPr>
              <a:t>Boosting</a:t>
            </a:r>
            <a:endParaRPr lang="en-IN" sz="2000" b="1" dirty="0">
              <a:solidFill>
                <a:srgbClr val="213163"/>
              </a:solidFill>
            </a:endParaRPr>
          </a:p>
        </p:txBody>
      </p:sp>
      <p:sp>
        <p:nvSpPr>
          <p:cNvPr id="3" name="Content Placeholder 2">
            <a:extLst>
              <a:ext uri="{FF2B5EF4-FFF2-40B4-BE49-F238E27FC236}">
                <a16:creationId xmlns:a16="http://schemas.microsoft.com/office/drawing/2014/main" id="{1BE5E123-3769-CCFF-DDE4-BD7AE17998DD}"/>
              </a:ext>
            </a:extLst>
          </p:cNvPr>
          <p:cNvSpPr txBox="1">
            <a:spLocks/>
          </p:cNvSpPr>
          <p:nvPr/>
        </p:nvSpPr>
        <p:spPr>
          <a:xfrm>
            <a:off x="0" y="1392238"/>
            <a:ext cx="10515600" cy="132873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140" indent="-231140">
              <a:spcBef>
                <a:spcPts val="800"/>
              </a:spcBef>
              <a:buClr>
                <a:srgbClr val="213163"/>
              </a:buClr>
              <a:buFont typeface="Arial"/>
              <a:buChar char="•"/>
            </a:pPr>
            <a:r>
              <a:rPr lang="en-US" sz="1800"/>
              <a:t>Boosting fit a sequence of weak learners. </a:t>
            </a:r>
          </a:p>
          <a:p>
            <a:pPr marL="231140" indent="-231140">
              <a:spcBef>
                <a:spcPts val="800"/>
              </a:spcBef>
              <a:buClr>
                <a:srgbClr val="213163"/>
              </a:buClr>
              <a:buFont typeface="Arial"/>
              <a:buChar char="•"/>
            </a:pPr>
            <a:r>
              <a:rPr lang="en-US" sz="1800"/>
              <a:t>Include models that are only slightly better than random guessing</a:t>
            </a:r>
          </a:p>
          <a:p>
            <a:pPr marL="231140" indent="-231140">
              <a:spcBef>
                <a:spcPts val="800"/>
              </a:spcBef>
              <a:buClr>
                <a:srgbClr val="213163"/>
              </a:buClr>
              <a:buFont typeface="Arial"/>
              <a:buChar char="•"/>
            </a:pPr>
            <a:r>
              <a:rPr lang="en-US" sz="1800"/>
              <a:t>More weight is given to examples that were misclassified by earlier rounds</a:t>
            </a:r>
          </a:p>
          <a:p>
            <a:pPr marL="231140" indent="-231140">
              <a:spcBef>
                <a:spcPts val="800"/>
              </a:spcBef>
              <a:buClr>
                <a:srgbClr val="213163"/>
              </a:buClr>
            </a:pPr>
            <a:endParaRPr lang="en-US" sz="1800" dirty="0"/>
          </a:p>
        </p:txBody>
      </p:sp>
      <p:sp>
        <p:nvSpPr>
          <p:cNvPr id="4" name="TextBox 3">
            <a:extLst>
              <a:ext uri="{FF2B5EF4-FFF2-40B4-BE49-F238E27FC236}">
                <a16:creationId xmlns:a16="http://schemas.microsoft.com/office/drawing/2014/main" id="{BBE470DD-97B5-6B2D-C4FD-AB6A82EC43B3}"/>
              </a:ext>
            </a:extLst>
          </p:cNvPr>
          <p:cNvSpPr txBox="1"/>
          <p:nvPr/>
        </p:nvSpPr>
        <p:spPr>
          <a:xfrm>
            <a:off x="196587" y="2879316"/>
            <a:ext cx="3931581" cy="2395528"/>
          </a:xfrm>
          <a:prstGeom prst="rect">
            <a:avLst/>
          </a:prstGeom>
          <a:noFill/>
        </p:spPr>
        <p:txBody>
          <a:bodyPr wrap="square" lIns="91440" tIns="45720" rIns="91440" bIns="45720" rtlCol="0" anchor="t">
            <a:spAutoFit/>
          </a:bodyPr>
          <a:lstStyle/>
          <a:p>
            <a:r>
              <a:rPr lang="en-US" sz="1800" b="1" dirty="0"/>
              <a:t>Prominent Boosting techniques:</a:t>
            </a:r>
          </a:p>
          <a:p>
            <a:pPr marL="456565" indent="-456565">
              <a:lnSpc>
                <a:spcPct val="150000"/>
              </a:lnSpc>
              <a:buAutoNum type="arabicPeriod"/>
            </a:pPr>
            <a:r>
              <a:rPr lang="en-US" sz="1800" dirty="0"/>
              <a:t>Gradient Boosting Machine</a:t>
            </a:r>
          </a:p>
          <a:p>
            <a:pPr marL="456565" indent="-456565">
              <a:lnSpc>
                <a:spcPct val="150000"/>
              </a:lnSpc>
              <a:buAutoNum type="arabicPeriod"/>
            </a:pPr>
            <a:r>
              <a:rPr lang="en-US" sz="1800" dirty="0" err="1"/>
              <a:t>XGBoost</a:t>
            </a:r>
            <a:endParaRPr lang="en-US" sz="1800" dirty="0"/>
          </a:p>
          <a:p>
            <a:pPr marL="456565" indent="-456565">
              <a:lnSpc>
                <a:spcPct val="150000"/>
              </a:lnSpc>
              <a:buAutoNum type="arabicPeriod"/>
            </a:pPr>
            <a:r>
              <a:rPr lang="en-US" sz="1800" dirty="0"/>
              <a:t>AdaBoost</a:t>
            </a:r>
          </a:p>
          <a:p>
            <a:pPr marL="456565" indent="-456565">
              <a:lnSpc>
                <a:spcPct val="150000"/>
              </a:lnSpc>
              <a:buAutoNum type="arabicPeriod"/>
            </a:pPr>
            <a:r>
              <a:rPr lang="en-US" sz="1800" dirty="0" err="1"/>
              <a:t>LightGBM</a:t>
            </a:r>
            <a:endParaRPr lang="en-US" sz="1800" dirty="0"/>
          </a:p>
          <a:p>
            <a:pPr marL="456565" indent="-456565">
              <a:lnSpc>
                <a:spcPct val="150000"/>
              </a:lnSpc>
              <a:buAutoNum type="arabicPeriod"/>
            </a:pPr>
            <a:r>
              <a:rPr lang="en-US" sz="1800" dirty="0" err="1"/>
              <a:t>CatBoost</a:t>
            </a:r>
            <a:endParaRPr lang="en-US" sz="1800" dirty="0"/>
          </a:p>
        </p:txBody>
      </p:sp>
      <p:pic>
        <p:nvPicPr>
          <p:cNvPr id="5" name="Picture 2">
            <a:extLst>
              <a:ext uri="{FF2B5EF4-FFF2-40B4-BE49-F238E27FC236}">
                <a16:creationId xmlns:a16="http://schemas.microsoft.com/office/drawing/2014/main" id="{AC6D7FB2-243B-C8EC-4D2F-7F3E0E1EE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372" y="2523359"/>
            <a:ext cx="7227001" cy="349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a:extLst>
              <a:ext uri="{FF2B5EF4-FFF2-40B4-BE49-F238E27FC236}">
                <a16:creationId xmlns:a16="http://schemas.microsoft.com/office/drawing/2014/main" id="{FCBE547D-EC6D-777D-02ED-2C74FEF39529}"/>
              </a:ext>
            </a:extLst>
          </p:cNvPr>
          <p:cNvSpPr txBox="1"/>
          <p:nvPr/>
        </p:nvSpPr>
        <p:spPr>
          <a:xfrm>
            <a:off x="200085" y="6301567"/>
            <a:ext cx="1040949" cy="27699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rgbClr val="0000FF"/>
                </a:solidFill>
                <a:hlinkClick r:id="rId4">
                  <a:extLst>
                    <a:ext uri="{A12FA001-AC4F-418D-AE19-62706E023703}">
                      <ahyp:hlinkClr xmlns:ahyp="http://schemas.microsoft.com/office/drawing/2018/hyperlinkcolor" val="tx"/>
                    </a:ext>
                  </a:extLst>
                </a:hlinkClick>
              </a:rPr>
              <a:t>Reference</a:t>
            </a:r>
            <a:r>
              <a:rPr lang="en-IN" sz="1200" dirty="0">
                <a:solidFill>
                  <a:srgbClr val="0000FF"/>
                </a:solidFill>
              </a:rPr>
              <a:t> </a:t>
            </a:r>
            <a:endParaRPr lang="en-IN" sz="1200" dirty="0">
              <a:solidFill>
                <a:srgbClr val="0000FF"/>
              </a:solidFill>
              <a:cs typeface="Arial"/>
            </a:endParaRPr>
          </a:p>
        </p:txBody>
      </p:sp>
    </p:spTree>
    <p:extLst>
      <p:ext uri="{BB962C8B-B14F-4D97-AF65-F5344CB8AC3E}">
        <p14:creationId xmlns:p14="http://schemas.microsoft.com/office/powerpoint/2010/main" val="376179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A189-EF74-477D-B77A-F831452DD773}"/>
              </a:ext>
            </a:extLst>
          </p:cNvPr>
          <p:cNvSpPr>
            <a:spLocks noGrp="1"/>
          </p:cNvSpPr>
          <p:nvPr>
            <p:ph type="title" idx="4294967295"/>
          </p:nvPr>
        </p:nvSpPr>
        <p:spPr>
          <a:xfrm>
            <a:off x="0" y="836613"/>
            <a:ext cx="8948738" cy="461962"/>
          </a:xfrm>
          <a:prstGeom prst="rect">
            <a:avLst/>
          </a:prstGeom>
        </p:spPr>
        <p:txBody>
          <a:bodyPr lIns="91440" tIns="45720" rIns="91440" bIns="45720" anchor="t"/>
          <a:lstStyle/>
          <a:p>
            <a:r>
              <a:rPr lang="en-US" sz="2133" b="1" dirty="0">
                <a:solidFill>
                  <a:srgbClr val="213163"/>
                </a:solidFill>
              </a:rPr>
              <a:t>Bagging vs. Boosting</a:t>
            </a:r>
            <a:br>
              <a:rPr lang="en-US" sz="2133" dirty="0">
                <a:solidFill>
                  <a:srgbClr val="213163"/>
                </a:solidFill>
              </a:rPr>
            </a:br>
            <a:endParaRPr lang="en-IN" sz="2133" dirty="0">
              <a:solidFill>
                <a:srgbClr val="213163"/>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48EA901-6180-439D-B560-127EFBCE3455}"/>
              </a:ext>
            </a:extLst>
          </p:cNvPr>
          <p:cNvSpPr txBox="1"/>
          <p:nvPr/>
        </p:nvSpPr>
        <p:spPr>
          <a:xfrm>
            <a:off x="184523" y="6298999"/>
            <a:ext cx="1125193" cy="276999"/>
          </a:xfrm>
          <a:prstGeom prst="rect">
            <a:avLst/>
          </a:prstGeom>
          <a:noFill/>
        </p:spPr>
        <p:txBody>
          <a:bodyPr wrap="square" lIns="91440" tIns="45720" rIns="91440" bIns="45720" anchor="t">
            <a:spAutoFit/>
          </a:bodyPr>
          <a:lstStyle/>
          <a:p>
            <a:pPr algn="r"/>
            <a:r>
              <a:rPr lang="en-IN" sz="1200" dirty="0">
                <a:solidFill>
                  <a:srgbClr val="0000FF"/>
                </a:solidFill>
                <a:hlinkClick r:id="rId3">
                  <a:extLst>
                    <a:ext uri="{A12FA001-AC4F-418D-AE19-62706E023703}">
                      <ahyp:hlinkClr xmlns:ahyp="http://schemas.microsoft.com/office/drawing/2018/hyperlinkcolor" val="tx"/>
                    </a:ext>
                  </a:extLst>
                </a:hlinkClick>
              </a:rPr>
              <a:t>Reference</a:t>
            </a:r>
            <a:endParaRPr lang="en-IN" sz="1200" dirty="0">
              <a:solidFill>
                <a:srgbClr val="0000FF"/>
              </a:solidFill>
            </a:endParaRPr>
          </a:p>
        </p:txBody>
      </p:sp>
      <p:pic>
        <p:nvPicPr>
          <p:cNvPr id="3" name="Picture 2">
            <a:extLst>
              <a:ext uri="{FF2B5EF4-FFF2-40B4-BE49-F238E27FC236}">
                <a16:creationId xmlns:a16="http://schemas.microsoft.com/office/drawing/2014/main" id="{36EDC6C3-BF1C-5348-FD27-1DA38896B828}"/>
              </a:ext>
            </a:extLst>
          </p:cNvPr>
          <p:cNvPicPr>
            <a:picLocks noChangeAspect="1"/>
          </p:cNvPicPr>
          <p:nvPr/>
        </p:nvPicPr>
        <p:blipFill>
          <a:blip r:embed="rId4"/>
          <a:stretch>
            <a:fillRect/>
          </a:stretch>
        </p:blipFill>
        <p:spPr>
          <a:xfrm>
            <a:off x="342230" y="1465179"/>
            <a:ext cx="11479775" cy="4392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0335E46-77E0-91F9-8054-0AD6A2F2A203}"/>
              </a:ext>
            </a:extLst>
          </p:cNvPr>
          <p:cNvSpPr txBox="1"/>
          <p:nvPr/>
        </p:nvSpPr>
        <p:spPr>
          <a:xfrm>
            <a:off x="5698065" y="6021694"/>
            <a:ext cx="880537"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0" name="Straight Connector 9">
            <a:extLst>
              <a:ext uri="{FF2B5EF4-FFF2-40B4-BE49-F238E27FC236}">
                <a16:creationId xmlns:a16="http://schemas.microsoft.com/office/drawing/2014/main" id="{A73F2ACB-BB87-A12F-CD21-A8A82937322A}"/>
              </a:ext>
            </a:extLst>
          </p:cNvPr>
          <p:cNvCxnSpPr>
            <a:cxnSpLocks/>
          </p:cNvCxnSpPr>
          <p:nvPr/>
        </p:nvCxnSpPr>
        <p:spPr>
          <a:xfrm>
            <a:off x="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DE7EA0-5ABD-3F2D-B374-57646B2F7894}"/>
              </a:ext>
            </a:extLst>
          </p:cNvPr>
          <p:cNvCxnSpPr>
            <a:cxnSpLocks/>
          </p:cNvCxnSpPr>
          <p:nvPr/>
        </p:nvCxnSpPr>
        <p:spPr>
          <a:xfrm>
            <a:off x="667131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58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BC1A-C5FB-AD5D-5F3E-CC3909D5E3F7}"/>
              </a:ext>
            </a:extLst>
          </p:cNvPr>
          <p:cNvSpPr txBox="1">
            <a:spLocks/>
          </p:cNvSpPr>
          <p:nvPr/>
        </p:nvSpPr>
        <p:spPr>
          <a:xfrm>
            <a:off x="108857" y="847120"/>
            <a:ext cx="11333163" cy="4445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2000" b="1">
                <a:solidFill>
                  <a:srgbClr val="213163"/>
                </a:solidFill>
              </a:rPr>
              <a:t>Stacking</a:t>
            </a:r>
            <a:endParaRPr lang="en-IN" sz="2000" b="1" dirty="0">
              <a:solidFill>
                <a:srgbClr val="213163"/>
              </a:solidFill>
            </a:endParaRPr>
          </a:p>
        </p:txBody>
      </p:sp>
      <p:sp>
        <p:nvSpPr>
          <p:cNvPr id="3" name="TextBox 2">
            <a:extLst>
              <a:ext uri="{FF2B5EF4-FFF2-40B4-BE49-F238E27FC236}">
                <a16:creationId xmlns:a16="http://schemas.microsoft.com/office/drawing/2014/main" id="{78EB85BA-EF81-46D2-675C-F5A269EEE044}"/>
              </a:ext>
            </a:extLst>
          </p:cNvPr>
          <p:cNvSpPr txBox="1"/>
          <p:nvPr/>
        </p:nvSpPr>
        <p:spPr>
          <a:xfrm>
            <a:off x="205823" y="1406145"/>
            <a:ext cx="5629563" cy="1405513"/>
          </a:xfrm>
          <a:prstGeom prst="rect">
            <a:avLst/>
          </a:prstGeom>
          <a:noFill/>
        </p:spPr>
        <p:txBody>
          <a:bodyPr wrap="square" lIns="91440" tIns="45720" rIns="91440" bIns="45720" rtlCol="0" anchor="t">
            <a:spAutoFit/>
          </a:bodyPr>
          <a:lstStyle/>
          <a:p>
            <a:pPr marL="231140" indent="-231140">
              <a:spcBef>
                <a:spcPts val="800"/>
              </a:spcBef>
              <a:buClr>
                <a:srgbClr val="213163"/>
              </a:buClr>
              <a:buChar char="•"/>
            </a:pPr>
            <a:r>
              <a:rPr lang="en-US" sz="1800" b="1" dirty="0"/>
              <a:t>Stacking: </a:t>
            </a:r>
            <a:r>
              <a:rPr lang="en-US" sz="1800" dirty="0"/>
              <a:t>an ensemble technique.</a:t>
            </a:r>
          </a:p>
          <a:p>
            <a:pPr marL="231140" indent="-231140">
              <a:spcBef>
                <a:spcPts val="800"/>
              </a:spcBef>
              <a:buClr>
                <a:srgbClr val="213163"/>
              </a:buClr>
              <a:buChar char="•"/>
            </a:pPr>
            <a:r>
              <a:rPr lang="en-US" sz="1800" dirty="0"/>
              <a:t>Uses a meta-learning algorithm to learn.</a:t>
            </a:r>
          </a:p>
          <a:p>
            <a:pPr marL="231140" indent="-231140">
              <a:spcBef>
                <a:spcPts val="800"/>
              </a:spcBef>
              <a:buClr>
                <a:srgbClr val="213163"/>
              </a:buClr>
              <a:buChar char="•"/>
            </a:pPr>
            <a:r>
              <a:rPr lang="en-US" sz="1800" dirty="0"/>
              <a:t>Best combine the predictions from two or more base machine learning algorithms.</a:t>
            </a:r>
          </a:p>
        </p:txBody>
      </p:sp>
      <p:pic>
        <p:nvPicPr>
          <p:cNvPr id="4" name="Picture 9" descr="Diagram&#10;&#10;Description automatically generated">
            <a:extLst>
              <a:ext uri="{FF2B5EF4-FFF2-40B4-BE49-F238E27FC236}">
                <a16:creationId xmlns:a16="http://schemas.microsoft.com/office/drawing/2014/main" id="{B1E789E1-3AD3-8B19-C22C-FB6D4BA1A2C2}"/>
              </a:ext>
            </a:extLst>
          </p:cNvPr>
          <p:cNvPicPr>
            <a:picLocks noChangeAspect="1"/>
          </p:cNvPicPr>
          <p:nvPr/>
        </p:nvPicPr>
        <p:blipFill>
          <a:blip r:embed="rId3"/>
          <a:stretch>
            <a:fillRect/>
          </a:stretch>
        </p:blipFill>
        <p:spPr>
          <a:xfrm>
            <a:off x="2523159" y="3146779"/>
            <a:ext cx="6624453" cy="2851745"/>
          </a:xfrm>
          <a:prstGeom prst="rect">
            <a:avLst/>
          </a:prstGeom>
        </p:spPr>
      </p:pic>
      <p:sp>
        <p:nvSpPr>
          <p:cNvPr id="5" name="Rounded Rectangle 3">
            <a:extLst>
              <a:ext uri="{FF2B5EF4-FFF2-40B4-BE49-F238E27FC236}">
                <a16:creationId xmlns:a16="http://schemas.microsoft.com/office/drawing/2014/main" id="{A53B00CB-7ED5-3C11-EF4C-6912868186C1}"/>
              </a:ext>
            </a:extLst>
          </p:cNvPr>
          <p:cNvSpPr/>
          <p:nvPr/>
        </p:nvSpPr>
        <p:spPr>
          <a:xfrm>
            <a:off x="6096000" y="1406145"/>
            <a:ext cx="4973053" cy="1626109"/>
          </a:xfrm>
          <a:prstGeom prst="roundRect">
            <a:avLst>
              <a:gd name="adj" fmla="val 5745"/>
            </a:avLst>
          </a:prstGeom>
          <a:solidFill>
            <a:srgbClr val="DDE8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800" dirty="0">
                <a:solidFill>
                  <a:schemeClr val="tx1"/>
                </a:solidFill>
              </a:rPr>
              <a:t>In stacking, a single model is used to learn how to best combine the predictions from the contributing models (e.g. instead of a sequence of models that correct the predictions of prior models). </a:t>
            </a:r>
            <a:endParaRPr lang="en-US" sz="1800" dirty="0">
              <a:solidFill>
                <a:schemeClr val="tx1"/>
              </a:solidFill>
              <a:cs typeface="Arial"/>
            </a:endParaRPr>
          </a:p>
        </p:txBody>
      </p:sp>
      <p:sp>
        <p:nvSpPr>
          <p:cNvPr id="6" name="TextBox 5">
            <a:extLst>
              <a:ext uri="{FF2B5EF4-FFF2-40B4-BE49-F238E27FC236}">
                <a16:creationId xmlns:a16="http://schemas.microsoft.com/office/drawing/2014/main" id="{29D72BF1-D94B-56A4-99A9-8CF777B0DC85}"/>
              </a:ext>
            </a:extLst>
          </p:cNvPr>
          <p:cNvSpPr txBox="1"/>
          <p:nvPr/>
        </p:nvSpPr>
        <p:spPr>
          <a:xfrm>
            <a:off x="211216" y="6313966"/>
            <a:ext cx="1017454" cy="31987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a:r>
              <a:rPr lang="en-GB" sz="1200" dirty="0">
                <a:solidFill>
                  <a:srgbClr val="0000FF"/>
                </a:solidFill>
                <a:hlinkClick r:id="rId4">
                  <a:extLst>
                    <a:ext uri="{A12FA001-AC4F-418D-AE19-62706E023703}">
                      <ahyp:hlinkClr xmlns:ahyp="http://schemas.microsoft.com/office/drawing/2018/hyperlinkcolor" val="tx"/>
                    </a:ext>
                  </a:extLst>
                </a:hlinkClick>
              </a:rPr>
              <a:t>Reference</a:t>
            </a:r>
            <a:endParaRPr lang="en-US" sz="1200" dirty="0"/>
          </a:p>
        </p:txBody>
      </p:sp>
    </p:spTree>
    <p:extLst>
      <p:ext uri="{BB962C8B-B14F-4D97-AF65-F5344CB8AC3E}">
        <p14:creationId xmlns:p14="http://schemas.microsoft.com/office/powerpoint/2010/main" val="177151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F20-EF58-6854-5A16-2A8F3DF90AB7}"/>
              </a:ext>
            </a:extLst>
          </p:cNvPr>
          <p:cNvSpPr>
            <a:spLocks noGrp="1"/>
          </p:cNvSpPr>
          <p:nvPr>
            <p:ph type="title" idx="4294967295"/>
          </p:nvPr>
        </p:nvSpPr>
        <p:spPr>
          <a:xfrm>
            <a:off x="0" y="835025"/>
            <a:ext cx="10515600" cy="381000"/>
          </a:xfrm>
          <a:prstGeom prst="rect">
            <a:avLst/>
          </a:prstGeom>
        </p:spPr>
        <p:txBody>
          <a:bodyPr lIns="91440" tIns="45720" rIns="91440" bIns="45720" anchor="t"/>
          <a:lstStyle/>
          <a:p>
            <a:r>
              <a:rPr lang="en-US" sz="2000" b="1" dirty="0">
                <a:solidFill>
                  <a:srgbClr val="213163"/>
                </a:solidFill>
              </a:rPr>
              <a:t>Random Forest</a:t>
            </a:r>
          </a:p>
        </p:txBody>
      </p:sp>
      <p:pic>
        <p:nvPicPr>
          <p:cNvPr id="4" name="Picture 4">
            <a:extLst>
              <a:ext uri="{FF2B5EF4-FFF2-40B4-BE49-F238E27FC236}">
                <a16:creationId xmlns:a16="http://schemas.microsoft.com/office/drawing/2014/main" id="{4D8409B9-DA03-BFF5-639E-479FCD29D6CB}"/>
              </a:ext>
            </a:extLst>
          </p:cNvPr>
          <p:cNvPicPr>
            <a:picLocks noGrp="1" noChangeAspect="1"/>
          </p:cNvPicPr>
          <p:nvPr>
            <p:ph idx="4294967295"/>
          </p:nvPr>
        </p:nvPicPr>
        <p:blipFill>
          <a:blip r:embed="rId3"/>
          <a:stretch>
            <a:fillRect/>
          </a:stretch>
        </p:blipFill>
        <p:spPr>
          <a:xfrm>
            <a:off x="6304794" y="1486505"/>
            <a:ext cx="5584825" cy="4275138"/>
          </a:xfrm>
          <a:prstGeom prst="rect">
            <a:avLst/>
          </a:prstGeom>
        </p:spPr>
      </p:pic>
      <p:sp>
        <p:nvSpPr>
          <p:cNvPr id="5" name="TextBox 4">
            <a:extLst>
              <a:ext uri="{FF2B5EF4-FFF2-40B4-BE49-F238E27FC236}">
                <a16:creationId xmlns:a16="http://schemas.microsoft.com/office/drawing/2014/main" id="{3C9CD489-C64B-4B53-7433-02E5FACD7A60}"/>
              </a:ext>
            </a:extLst>
          </p:cNvPr>
          <p:cNvSpPr txBox="1"/>
          <p:nvPr/>
        </p:nvSpPr>
        <p:spPr>
          <a:xfrm>
            <a:off x="213361" y="1396905"/>
            <a:ext cx="548547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1140" indent="-231140">
              <a:spcBef>
                <a:spcPts val="800"/>
              </a:spcBef>
              <a:buClr>
                <a:srgbClr val="213163"/>
              </a:buClr>
              <a:buChar char="•"/>
            </a:pPr>
            <a:r>
              <a:rPr lang="en-US" sz="1800" dirty="0"/>
              <a:t>As in bagging, we build a  number of decision trees on bootstrapped training samples.</a:t>
            </a:r>
          </a:p>
          <a:p>
            <a:pPr marL="231140" indent="-231140">
              <a:spcBef>
                <a:spcPts val="800"/>
              </a:spcBef>
              <a:buClr>
                <a:srgbClr val="213163"/>
              </a:buClr>
              <a:buChar char="•"/>
            </a:pPr>
            <a:r>
              <a:rPr lang="en-US" sz="1800" dirty="0"/>
              <a:t>Each time a split in a tree is considered.</a:t>
            </a:r>
          </a:p>
          <a:p>
            <a:pPr marL="231140" indent="-231140">
              <a:spcBef>
                <a:spcPts val="800"/>
              </a:spcBef>
              <a:buClr>
                <a:srgbClr val="213163"/>
              </a:buClr>
              <a:buChar char="•"/>
            </a:pPr>
            <a:r>
              <a:rPr lang="en-US" sz="1800" dirty="0"/>
              <a:t>A random sample of </a:t>
            </a:r>
            <a:r>
              <a:rPr lang="en-US" sz="1800" i="1" dirty="0"/>
              <a:t>m</a:t>
            </a:r>
            <a:r>
              <a:rPr lang="en-US" sz="1800" dirty="0"/>
              <a:t> predictors is chosen as split candidates from the full set of p predictors. </a:t>
            </a:r>
          </a:p>
          <a:p>
            <a:pPr marL="231140" indent="-231140">
              <a:spcBef>
                <a:spcPts val="800"/>
              </a:spcBef>
              <a:buClr>
                <a:srgbClr val="213163"/>
              </a:buClr>
              <a:buChar char="•"/>
            </a:pPr>
            <a:r>
              <a:rPr lang="en-US" sz="1800" dirty="0"/>
              <a:t>Note that if </a:t>
            </a:r>
            <a:r>
              <a:rPr lang="en-US" sz="1800" i="1" dirty="0"/>
              <a:t>m = p</a:t>
            </a:r>
            <a:r>
              <a:rPr lang="en-US" sz="1800" dirty="0"/>
              <a:t>, then this is bagging. </a:t>
            </a:r>
          </a:p>
        </p:txBody>
      </p:sp>
      <p:sp>
        <p:nvSpPr>
          <p:cNvPr id="3" name="TextBox 2">
            <a:extLst>
              <a:ext uri="{FF2B5EF4-FFF2-40B4-BE49-F238E27FC236}">
                <a16:creationId xmlns:a16="http://schemas.microsoft.com/office/drawing/2014/main" id="{F084C28B-B11B-5871-BE5F-45F5EA499A65}"/>
              </a:ext>
            </a:extLst>
          </p:cNvPr>
          <p:cNvSpPr txBox="1"/>
          <p:nvPr/>
        </p:nvSpPr>
        <p:spPr>
          <a:xfrm>
            <a:off x="367531" y="6302443"/>
            <a:ext cx="976415"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a:r>
              <a:rPr lang="en-US" sz="1200" dirty="0">
                <a:solidFill>
                  <a:srgbClr val="0000FF"/>
                </a:solidFill>
                <a:hlinkClick r:id="rId4">
                  <a:extLst>
                    <a:ext uri="{A12FA001-AC4F-418D-AE19-62706E023703}">
                      <ahyp:hlinkClr xmlns:ahyp="http://schemas.microsoft.com/office/drawing/2018/hyperlinkcolor" val="tx"/>
                    </a:ext>
                  </a:extLst>
                </a:hlinkClick>
              </a:rPr>
              <a:t>Reference</a:t>
            </a:r>
          </a:p>
        </p:txBody>
      </p:sp>
      <p:sp>
        <p:nvSpPr>
          <p:cNvPr id="7" name="TextBox 6">
            <a:extLst>
              <a:ext uri="{FF2B5EF4-FFF2-40B4-BE49-F238E27FC236}">
                <a16:creationId xmlns:a16="http://schemas.microsoft.com/office/drawing/2014/main" id="{A8312E37-FB73-9BE1-0F38-8C6FF047842C}"/>
              </a:ext>
            </a:extLst>
          </p:cNvPr>
          <p:cNvSpPr txBox="1"/>
          <p:nvPr/>
        </p:nvSpPr>
        <p:spPr>
          <a:xfrm>
            <a:off x="5698065" y="6021694"/>
            <a:ext cx="880537"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1" name="Straight Connector 10">
            <a:extLst>
              <a:ext uri="{FF2B5EF4-FFF2-40B4-BE49-F238E27FC236}">
                <a16:creationId xmlns:a16="http://schemas.microsoft.com/office/drawing/2014/main" id="{BCF6C17A-3C31-65BC-56BD-1CBD6E376B58}"/>
              </a:ext>
            </a:extLst>
          </p:cNvPr>
          <p:cNvCxnSpPr>
            <a:cxnSpLocks/>
          </p:cNvCxnSpPr>
          <p:nvPr/>
        </p:nvCxnSpPr>
        <p:spPr>
          <a:xfrm>
            <a:off x="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F1285A-C893-0BD4-922C-E1E70FB412F7}"/>
              </a:ext>
            </a:extLst>
          </p:cNvPr>
          <p:cNvCxnSpPr>
            <a:cxnSpLocks/>
          </p:cNvCxnSpPr>
          <p:nvPr/>
        </p:nvCxnSpPr>
        <p:spPr>
          <a:xfrm>
            <a:off x="667131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8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FF2-8C3B-5605-3F36-BD1FB0A1F2DD}"/>
              </a:ext>
            </a:extLst>
          </p:cNvPr>
          <p:cNvSpPr>
            <a:spLocks noGrp="1"/>
          </p:cNvSpPr>
          <p:nvPr>
            <p:ph type="title" idx="4294967295"/>
          </p:nvPr>
        </p:nvSpPr>
        <p:spPr>
          <a:xfrm>
            <a:off x="0" y="835025"/>
            <a:ext cx="10515600" cy="458788"/>
          </a:xfrm>
          <a:prstGeom prst="rect">
            <a:avLst/>
          </a:prstGeom>
        </p:spPr>
        <p:txBody>
          <a:bodyPr lIns="91440" tIns="45720" rIns="91440" bIns="45720" anchor="t"/>
          <a:lstStyle/>
          <a:p>
            <a:r>
              <a:rPr lang="en-US" sz="2000" b="1" dirty="0">
                <a:solidFill>
                  <a:srgbClr val="213163"/>
                </a:solidFill>
              </a:rPr>
              <a:t>Random Forest Algorithm </a:t>
            </a:r>
          </a:p>
        </p:txBody>
      </p:sp>
      <p:sp>
        <p:nvSpPr>
          <p:cNvPr id="3" name="Content Placeholder 2">
            <a:extLst>
              <a:ext uri="{FF2B5EF4-FFF2-40B4-BE49-F238E27FC236}">
                <a16:creationId xmlns:a16="http://schemas.microsoft.com/office/drawing/2014/main" id="{78123523-7A2C-607C-1A74-8E1E4944A2C1}"/>
              </a:ext>
            </a:extLst>
          </p:cNvPr>
          <p:cNvSpPr>
            <a:spLocks noGrp="1"/>
          </p:cNvSpPr>
          <p:nvPr>
            <p:ph idx="4294967295"/>
          </p:nvPr>
        </p:nvSpPr>
        <p:spPr>
          <a:xfrm>
            <a:off x="278190" y="1333954"/>
            <a:ext cx="6561138" cy="4532313"/>
          </a:xfrm>
          <a:prstGeom prst="rect">
            <a:avLst/>
          </a:prstGeom>
        </p:spPr>
        <p:txBody>
          <a:bodyPr lIns="91440" tIns="45720" rIns="91440" bIns="45720" anchor="t"/>
          <a:lstStyle/>
          <a:p>
            <a:pPr marL="231140" indent="-231140">
              <a:spcBef>
                <a:spcPts val="800"/>
              </a:spcBef>
              <a:buClr>
                <a:srgbClr val="213163"/>
              </a:buClr>
              <a:buFont typeface="Arial" panose="020B0604020202020204" pitchFamily="34" charset="0"/>
              <a:buChar char="•"/>
            </a:pPr>
            <a:r>
              <a:rPr lang="en-US" sz="1800" dirty="0">
                <a:solidFill>
                  <a:srgbClr val="222222"/>
                </a:solidFill>
                <a:ea typeface="+mn-lt"/>
                <a:cs typeface="+mn-lt"/>
              </a:rPr>
              <a:t>Chooses a random sample/random subset from the entire data set. </a:t>
            </a:r>
            <a:endParaRPr lang="en-US" sz="1800" dirty="0">
              <a:ea typeface="+mn-lt"/>
              <a:cs typeface="+mn-lt"/>
            </a:endParaRPr>
          </a:p>
          <a:p>
            <a:pPr marL="231140" indent="-231140">
              <a:spcBef>
                <a:spcPts val="800"/>
              </a:spcBef>
              <a:buClr>
                <a:srgbClr val="213163"/>
              </a:buClr>
              <a:buFont typeface="Arial" panose="020B0604020202020204" pitchFamily="34" charset="0"/>
              <a:buChar char="•"/>
            </a:pPr>
            <a:r>
              <a:rPr lang="en-US" sz="1800" dirty="0">
                <a:solidFill>
                  <a:srgbClr val="222222"/>
                </a:solidFill>
                <a:ea typeface="+mn-lt"/>
                <a:cs typeface="+mn-lt"/>
              </a:rPr>
              <a:t>Each model is generated from the samples (Bootstrap Samples) provided by the Original Data with replacement.</a:t>
            </a:r>
            <a:endParaRPr lang="en-US" sz="1800" dirty="0">
              <a:ea typeface="+mn-lt"/>
              <a:cs typeface="+mn-lt"/>
            </a:endParaRPr>
          </a:p>
          <a:p>
            <a:pPr marL="231140" indent="-231140">
              <a:spcBef>
                <a:spcPts val="800"/>
              </a:spcBef>
              <a:buClr>
                <a:srgbClr val="213163"/>
              </a:buClr>
              <a:buFont typeface="Arial" panose="020B0604020202020204" pitchFamily="34" charset="0"/>
              <a:buChar char="•"/>
            </a:pPr>
            <a:r>
              <a:rPr lang="en-US" sz="1800" dirty="0">
                <a:solidFill>
                  <a:srgbClr val="222222"/>
                </a:solidFill>
                <a:ea typeface="+mn-lt"/>
                <a:cs typeface="+mn-lt"/>
              </a:rPr>
              <a:t>This step of row sampling with replacement is called</a:t>
            </a:r>
            <a:r>
              <a:rPr lang="en-US" sz="1800" b="1" i="1" dirty="0">
                <a:solidFill>
                  <a:srgbClr val="222222"/>
                </a:solidFill>
                <a:ea typeface="+mn-lt"/>
                <a:cs typeface="+mn-lt"/>
              </a:rPr>
              <a:t> bootstrap</a:t>
            </a:r>
            <a:r>
              <a:rPr lang="en-US" sz="1800" dirty="0">
                <a:solidFill>
                  <a:srgbClr val="222222"/>
                </a:solidFill>
                <a:ea typeface="+mn-lt"/>
                <a:cs typeface="+mn-lt"/>
              </a:rPr>
              <a:t>.</a:t>
            </a:r>
            <a:endParaRPr lang="en-US" sz="1800" dirty="0">
              <a:ea typeface="+mn-lt"/>
              <a:cs typeface="+mn-lt"/>
            </a:endParaRPr>
          </a:p>
          <a:p>
            <a:pPr marL="231140" indent="-231140">
              <a:spcBef>
                <a:spcPts val="800"/>
              </a:spcBef>
              <a:buClr>
                <a:srgbClr val="213163"/>
              </a:buClr>
              <a:buFont typeface="Arial" panose="020B0604020202020204" pitchFamily="34" charset="0"/>
              <a:buChar char="•"/>
            </a:pPr>
            <a:r>
              <a:rPr lang="en-US" sz="1800" dirty="0">
                <a:solidFill>
                  <a:srgbClr val="222222"/>
                </a:solidFill>
                <a:ea typeface="+mn-lt"/>
                <a:cs typeface="+mn-lt"/>
              </a:rPr>
              <a:t>Each model is trained independently, which generates results.</a:t>
            </a:r>
            <a:endParaRPr lang="en-US" sz="1800" dirty="0">
              <a:solidFill>
                <a:srgbClr val="222222"/>
              </a:solidFill>
              <a:ea typeface="+mn-lt"/>
              <a:cs typeface="Calibri"/>
            </a:endParaRPr>
          </a:p>
          <a:p>
            <a:pPr marL="231140" indent="-231140">
              <a:spcBef>
                <a:spcPts val="800"/>
              </a:spcBef>
              <a:buClr>
                <a:srgbClr val="213163"/>
              </a:buClr>
              <a:buFont typeface="Arial" panose="020B0604020202020204" pitchFamily="34" charset="0"/>
              <a:buChar char="•"/>
            </a:pPr>
            <a:r>
              <a:rPr lang="en-US" sz="1800" dirty="0">
                <a:ea typeface="+mn-lt"/>
                <a:cs typeface="+mn-lt"/>
              </a:rPr>
              <a:t>To make a prediction at a new point </a:t>
            </a:r>
            <a:r>
              <a:rPr lang="en-US" sz="1800" i="1" dirty="0">
                <a:ea typeface="+mn-lt"/>
                <a:cs typeface="+mn-lt"/>
              </a:rPr>
              <a:t>x</a:t>
            </a:r>
            <a:r>
              <a:rPr lang="en-US" sz="1800" dirty="0">
                <a:ea typeface="+mn-lt"/>
                <a:cs typeface="+mn-lt"/>
              </a:rPr>
              <a:t> we do:</a:t>
            </a:r>
            <a:endParaRPr lang="en-US" sz="1800" dirty="0">
              <a:solidFill>
                <a:srgbClr val="222222"/>
              </a:solidFill>
              <a:cs typeface="Calibri"/>
            </a:endParaRPr>
          </a:p>
          <a:p>
            <a:pPr lvl="2">
              <a:spcBef>
                <a:spcPts val="800"/>
              </a:spcBef>
              <a:buClr>
                <a:srgbClr val="213163"/>
              </a:buClr>
            </a:pPr>
            <a:r>
              <a:rPr lang="en-US" sz="1800" dirty="0">
                <a:ea typeface="+mn-lt"/>
                <a:cs typeface="+mn-lt"/>
              </a:rPr>
              <a:t>     	For regression: average the results </a:t>
            </a:r>
            <a:endParaRPr lang="en-US" sz="1800" dirty="0">
              <a:cs typeface="Calibri"/>
            </a:endParaRPr>
          </a:p>
          <a:p>
            <a:pPr lvl="2">
              <a:spcBef>
                <a:spcPts val="800"/>
              </a:spcBef>
              <a:buClr>
                <a:srgbClr val="213163"/>
              </a:buClr>
            </a:pPr>
            <a:r>
              <a:rPr lang="en-US" sz="1800" dirty="0">
                <a:ea typeface="+mn-lt"/>
                <a:cs typeface="+mn-lt"/>
              </a:rPr>
              <a:t>     	For classification: majority vote </a:t>
            </a:r>
            <a:endParaRPr lang="en-US" sz="1800" dirty="0">
              <a:cs typeface="Calibr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304" y="1494442"/>
            <a:ext cx="5272617" cy="423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CB9225B-8009-7B95-EA24-8E16B35C0288}"/>
              </a:ext>
            </a:extLst>
          </p:cNvPr>
          <p:cNvSpPr txBox="1"/>
          <p:nvPr/>
        </p:nvSpPr>
        <p:spPr>
          <a:xfrm>
            <a:off x="282505" y="6374244"/>
            <a:ext cx="105951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a:r>
              <a:rPr lang="en-US" sz="1200" dirty="0">
                <a:solidFill>
                  <a:srgbClr val="0000FF"/>
                </a:solidFill>
                <a:hlinkClick r:id="rId4">
                  <a:extLst>
                    <a:ext uri="{A12FA001-AC4F-418D-AE19-62706E023703}">
                      <ahyp:hlinkClr xmlns:ahyp="http://schemas.microsoft.com/office/drawing/2018/hyperlinkcolor" val="tx"/>
                    </a:ext>
                  </a:extLst>
                </a:hlinkClick>
              </a:rPr>
              <a:t>Reference</a:t>
            </a:r>
            <a:endParaRPr lang="en-US" sz="1200" dirty="0">
              <a:solidFill>
                <a:srgbClr val="0000FF"/>
              </a:solidFill>
            </a:endParaRPr>
          </a:p>
        </p:txBody>
      </p:sp>
      <p:sp>
        <p:nvSpPr>
          <p:cNvPr id="6" name="TextBox 5">
            <a:extLst>
              <a:ext uri="{FF2B5EF4-FFF2-40B4-BE49-F238E27FC236}">
                <a16:creationId xmlns:a16="http://schemas.microsoft.com/office/drawing/2014/main" id="{D67DB169-D326-4C21-39D1-B970F20F50D0}"/>
              </a:ext>
            </a:extLst>
          </p:cNvPr>
          <p:cNvSpPr txBox="1"/>
          <p:nvPr/>
        </p:nvSpPr>
        <p:spPr>
          <a:xfrm>
            <a:off x="5698065" y="6021694"/>
            <a:ext cx="880537"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0" name="Straight Connector 9">
            <a:extLst>
              <a:ext uri="{FF2B5EF4-FFF2-40B4-BE49-F238E27FC236}">
                <a16:creationId xmlns:a16="http://schemas.microsoft.com/office/drawing/2014/main" id="{0184D2CD-BB2B-66D5-B58F-5FAA2C501012}"/>
              </a:ext>
            </a:extLst>
          </p:cNvPr>
          <p:cNvCxnSpPr>
            <a:cxnSpLocks/>
          </p:cNvCxnSpPr>
          <p:nvPr/>
        </p:nvCxnSpPr>
        <p:spPr>
          <a:xfrm>
            <a:off x="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A038B-C8F8-C8B6-5DF1-A0C852EAF69A}"/>
              </a:ext>
            </a:extLst>
          </p:cNvPr>
          <p:cNvCxnSpPr>
            <a:cxnSpLocks/>
          </p:cNvCxnSpPr>
          <p:nvPr/>
        </p:nvCxnSpPr>
        <p:spPr>
          <a:xfrm>
            <a:off x="6671310" y="6158230"/>
            <a:ext cx="55206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4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0CDA-5D99-6964-7D52-7889D9CC780D}"/>
              </a:ext>
            </a:extLst>
          </p:cNvPr>
          <p:cNvSpPr>
            <a:spLocks noGrp="1"/>
          </p:cNvSpPr>
          <p:nvPr>
            <p:ph type="title" idx="4294967295"/>
          </p:nvPr>
        </p:nvSpPr>
        <p:spPr>
          <a:xfrm>
            <a:off x="0" y="838200"/>
            <a:ext cx="10515600" cy="373063"/>
          </a:xfrm>
          <a:prstGeom prst="rect">
            <a:avLst/>
          </a:prstGeom>
        </p:spPr>
        <p:txBody>
          <a:bodyPr lIns="91440" tIns="45720" rIns="91440" bIns="45720" anchor="t"/>
          <a:lstStyle/>
          <a:p>
            <a:r>
              <a:rPr lang="en-US" sz="2000" b="1" dirty="0">
                <a:solidFill>
                  <a:srgbClr val="213163"/>
                </a:solidFill>
              </a:rPr>
              <a:t>Random Forests Tuning</a:t>
            </a:r>
          </a:p>
        </p:txBody>
      </p:sp>
      <p:sp>
        <p:nvSpPr>
          <p:cNvPr id="3" name="Content Placeholder 2">
            <a:extLst>
              <a:ext uri="{FF2B5EF4-FFF2-40B4-BE49-F238E27FC236}">
                <a16:creationId xmlns:a16="http://schemas.microsoft.com/office/drawing/2014/main" id="{4F339E54-CE16-1C2E-1473-D18E8CB6B3C3}"/>
              </a:ext>
            </a:extLst>
          </p:cNvPr>
          <p:cNvSpPr>
            <a:spLocks noGrp="1"/>
          </p:cNvSpPr>
          <p:nvPr>
            <p:ph idx="4294967295"/>
          </p:nvPr>
        </p:nvSpPr>
        <p:spPr>
          <a:xfrm>
            <a:off x="229810" y="1418620"/>
            <a:ext cx="11342688" cy="3460750"/>
          </a:xfrm>
          <a:prstGeom prst="rect">
            <a:avLst/>
          </a:prstGeom>
        </p:spPr>
        <p:txBody>
          <a:bodyPr lIns="91440" tIns="45720" rIns="91440" bIns="45720" anchor="t"/>
          <a:lstStyle/>
          <a:p>
            <a:pPr>
              <a:spcBef>
                <a:spcPts val="800"/>
              </a:spcBef>
              <a:buClr>
                <a:srgbClr val="213163"/>
              </a:buClr>
            </a:pPr>
            <a:r>
              <a:rPr lang="en-US" sz="1800" b="1" dirty="0">
                <a:ea typeface="+mn-lt"/>
                <a:cs typeface="+mn-lt"/>
              </a:rPr>
              <a:t>Suggested recommendations:</a:t>
            </a:r>
            <a:r>
              <a:rPr lang="en-US" sz="1800" dirty="0">
                <a:ea typeface="+mn-lt"/>
                <a:cs typeface="+mn-lt"/>
              </a:rPr>
              <a:t> </a:t>
            </a:r>
            <a:endParaRPr lang="en-US" sz="1800" dirty="0">
              <a:cs typeface="Calibri"/>
            </a:endParaRPr>
          </a:p>
          <a:p>
            <a:pPr marL="231140" indent="-231140">
              <a:spcBef>
                <a:spcPts val="800"/>
              </a:spcBef>
              <a:buClr>
                <a:srgbClr val="213163"/>
              </a:buClr>
              <a:buFont typeface="Arial" panose="020B0604020202020204" pitchFamily="34" charset="0"/>
              <a:buChar char="•"/>
            </a:pPr>
            <a:r>
              <a:rPr lang="en-US" sz="1800" dirty="0">
                <a:ea typeface="+mn-lt"/>
                <a:cs typeface="+mn-lt"/>
              </a:rPr>
              <a:t>For classification, the default value for </a:t>
            </a:r>
            <a:r>
              <a:rPr lang="en-US" sz="1800" i="1" dirty="0">
                <a:ea typeface="+mn-lt"/>
                <a:cs typeface="+mn-lt"/>
              </a:rPr>
              <a:t>m</a:t>
            </a:r>
            <a:r>
              <a:rPr lang="en-US" sz="1800" dirty="0">
                <a:ea typeface="+mn-lt"/>
                <a:cs typeface="+mn-lt"/>
              </a:rPr>
              <a:t> is  </a:t>
            </a:r>
            <a:r>
              <a:rPr lang="en-US" sz="1800" i="1" dirty="0">
                <a:ea typeface="+mn-lt"/>
                <a:cs typeface="+mn-lt"/>
              </a:rPr>
              <a:t>√p</a:t>
            </a:r>
            <a:r>
              <a:rPr lang="en-US" sz="1800" dirty="0">
                <a:ea typeface="+mn-lt"/>
                <a:cs typeface="+mn-lt"/>
              </a:rPr>
              <a:t> and the minimum node size is one. </a:t>
            </a:r>
            <a:endParaRPr lang="en-US" sz="1800" dirty="0"/>
          </a:p>
          <a:p>
            <a:pPr marL="231140" indent="-231140">
              <a:spcBef>
                <a:spcPts val="800"/>
              </a:spcBef>
              <a:buClr>
                <a:srgbClr val="213163"/>
              </a:buClr>
              <a:buFont typeface="Arial" panose="020B0604020202020204" pitchFamily="34" charset="0"/>
              <a:buChar char="•"/>
            </a:pPr>
            <a:r>
              <a:rPr lang="en-US" sz="1800" dirty="0">
                <a:ea typeface="+mn-lt"/>
                <a:cs typeface="+mn-lt"/>
              </a:rPr>
              <a:t>For regression, the default value for m is </a:t>
            </a:r>
            <a:r>
              <a:rPr lang="en-US" sz="1800" i="1" dirty="0">
                <a:ea typeface="+mn-lt"/>
                <a:cs typeface="+mn-lt"/>
              </a:rPr>
              <a:t>p/3</a:t>
            </a:r>
            <a:r>
              <a:rPr lang="en-US" sz="1800" dirty="0">
                <a:ea typeface="+mn-lt"/>
                <a:cs typeface="+mn-lt"/>
              </a:rPr>
              <a:t> and the minimum node size is five. </a:t>
            </a:r>
            <a:endParaRPr lang="en-US" sz="1800" dirty="0"/>
          </a:p>
          <a:p>
            <a:pPr marL="231140" indent="-231140">
              <a:spcBef>
                <a:spcPts val="800"/>
              </a:spcBef>
              <a:buClr>
                <a:srgbClr val="213163"/>
              </a:buClr>
              <a:buFont typeface="Arial" panose="020B0604020202020204" pitchFamily="34" charset="0"/>
              <a:buChar char="•"/>
            </a:pPr>
            <a:r>
              <a:rPr lang="en-US" sz="1800" dirty="0">
                <a:ea typeface="+mn-lt"/>
                <a:cs typeface="+mn-lt"/>
              </a:rPr>
              <a:t>In practice the best values for these parameters will depend on the problem, and they should be treated as tuning parameters. </a:t>
            </a:r>
            <a:endParaRPr lang="en-US" sz="1800" dirty="0"/>
          </a:p>
          <a:p>
            <a:pPr marL="231140" indent="-231140">
              <a:spcBef>
                <a:spcPts val="800"/>
              </a:spcBef>
              <a:buClr>
                <a:srgbClr val="213163"/>
              </a:buClr>
              <a:buFont typeface="Arial" panose="020B0604020202020204" pitchFamily="34" charset="0"/>
              <a:buChar char="•"/>
            </a:pPr>
            <a:r>
              <a:rPr lang="en-US" sz="1800" dirty="0">
                <a:ea typeface="+mn-lt"/>
                <a:cs typeface="+mn-lt"/>
              </a:rPr>
              <a:t>Like with Bagging, we can use OOB(</a:t>
            </a:r>
            <a:r>
              <a:rPr lang="en-US" sz="1800" b="1" dirty="0">
                <a:solidFill>
                  <a:srgbClr val="374151"/>
                </a:solidFill>
                <a:ea typeface="+mn-lt"/>
                <a:cs typeface="+mn-lt"/>
              </a:rPr>
              <a:t>Out-of-Bag</a:t>
            </a:r>
            <a:r>
              <a:rPr lang="en-US" sz="1800" dirty="0">
                <a:solidFill>
                  <a:srgbClr val="374151"/>
                </a:solidFill>
                <a:ea typeface="+mn-lt"/>
                <a:cs typeface="+mn-lt"/>
              </a:rPr>
              <a:t>)</a:t>
            </a:r>
            <a:r>
              <a:rPr lang="en-US" sz="1800" dirty="0">
                <a:ea typeface="+mn-lt"/>
                <a:cs typeface="+mn-lt"/>
              </a:rPr>
              <a:t> therefore, RF can be fit in one sequence, with cross-validation being performed along the way. </a:t>
            </a:r>
          </a:p>
          <a:p>
            <a:pPr marL="231140" indent="-231140">
              <a:spcBef>
                <a:spcPts val="800"/>
              </a:spcBef>
              <a:buClr>
                <a:srgbClr val="213163"/>
              </a:buClr>
              <a:buFont typeface="Arial" panose="020B0604020202020204" pitchFamily="34" charset="0"/>
              <a:buChar char="•"/>
            </a:pPr>
            <a:r>
              <a:rPr lang="en-US" sz="1800" dirty="0">
                <a:ea typeface="+mn-lt"/>
                <a:cs typeface="+mn-lt"/>
              </a:rPr>
              <a:t>Once the OOB error stabilizes, the training can be terminated</a:t>
            </a:r>
            <a:endParaRPr lang="en-US" sz="1800" dirty="0"/>
          </a:p>
        </p:txBody>
      </p:sp>
    </p:spTree>
    <p:extLst>
      <p:ext uri="{BB962C8B-B14F-4D97-AF65-F5344CB8AC3E}">
        <p14:creationId xmlns:p14="http://schemas.microsoft.com/office/powerpoint/2010/main" val="3751596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19D2-2443-85B5-20B4-4C171FDAC159}"/>
              </a:ext>
            </a:extLst>
          </p:cNvPr>
          <p:cNvSpPr>
            <a:spLocks noGrp="1"/>
          </p:cNvSpPr>
          <p:nvPr>
            <p:ph type="title" idx="4294967295"/>
          </p:nvPr>
        </p:nvSpPr>
        <p:spPr>
          <a:xfrm>
            <a:off x="0" y="841375"/>
            <a:ext cx="10515600" cy="542925"/>
          </a:xfrm>
          <a:prstGeom prst="rect">
            <a:avLst/>
          </a:prstGeom>
        </p:spPr>
        <p:txBody>
          <a:bodyPr lIns="91440" tIns="45720" rIns="91440" bIns="45720" anchor="t"/>
          <a:lstStyle/>
          <a:p>
            <a:r>
              <a:rPr lang="en-US" sz="2000" b="1" dirty="0">
                <a:solidFill>
                  <a:srgbClr val="213163"/>
                </a:solidFill>
              </a:rPr>
              <a:t>Random Forests Issues</a:t>
            </a:r>
          </a:p>
        </p:txBody>
      </p:sp>
      <p:sp>
        <p:nvSpPr>
          <p:cNvPr id="3" name="Content Placeholder 2">
            <a:extLst>
              <a:ext uri="{FF2B5EF4-FFF2-40B4-BE49-F238E27FC236}">
                <a16:creationId xmlns:a16="http://schemas.microsoft.com/office/drawing/2014/main" id="{5A89D012-8DBB-1E3A-5B85-80B6B98A04E4}"/>
              </a:ext>
            </a:extLst>
          </p:cNvPr>
          <p:cNvSpPr>
            <a:spLocks noGrp="1"/>
          </p:cNvSpPr>
          <p:nvPr>
            <p:ph idx="4294967295"/>
          </p:nvPr>
        </p:nvSpPr>
        <p:spPr>
          <a:xfrm>
            <a:off x="314476" y="1454906"/>
            <a:ext cx="11360150" cy="3252788"/>
          </a:xfrm>
          <a:prstGeom prst="rect">
            <a:avLst/>
          </a:prstGeom>
        </p:spPr>
        <p:txBody>
          <a:bodyPr lIns="91440" tIns="45720" rIns="91440" bIns="45720" anchor="t"/>
          <a:lstStyle/>
          <a:p>
            <a:pPr marL="231140" indent="-231140">
              <a:spcBef>
                <a:spcPts val="800"/>
              </a:spcBef>
              <a:buClr>
                <a:srgbClr val="213163"/>
              </a:buClr>
              <a:buFont typeface="Arial" pitchFamily="34" charset="0"/>
              <a:buChar char="•"/>
            </a:pPr>
            <a:r>
              <a:rPr lang="en-US" sz="1800" dirty="0">
                <a:ea typeface="+mn-lt"/>
                <a:cs typeface="+mn-lt"/>
              </a:rPr>
              <a:t>When the number of variables is large, but the fraction of relevant variables is small, random forests are likely to perform poorly when </a:t>
            </a:r>
            <a:r>
              <a:rPr lang="en-US" sz="1800" i="1" dirty="0">
                <a:ea typeface="+mn-lt"/>
                <a:cs typeface="+mn-lt"/>
              </a:rPr>
              <a:t>m </a:t>
            </a:r>
            <a:r>
              <a:rPr lang="en-US" sz="1800" dirty="0">
                <a:ea typeface="+mn-lt"/>
                <a:cs typeface="+mn-lt"/>
              </a:rPr>
              <a:t>is small , </a:t>
            </a:r>
            <a:r>
              <a:rPr lang="en-US" sz="1800" b="1" dirty="0">
                <a:ea typeface="+mn-lt"/>
                <a:cs typeface="+mn-lt"/>
              </a:rPr>
              <a:t>Why?</a:t>
            </a:r>
            <a:r>
              <a:rPr lang="en-US" sz="1800" dirty="0">
                <a:ea typeface="+mn-lt"/>
                <a:cs typeface="+mn-lt"/>
              </a:rPr>
              <a:t> </a:t>
            </a:r>
            <a:endParaRPr lang="en-US" sz="1800" dirty="0">
              <a:cs typeface="Calibri"/>
            </a:endParaRPr>
          </a:p>
          <a:p>
            <a:pPr marL="231140" indent="-231140">
              <a:spcBef>
                <a:spcPts val="800"/>
              </a:spcBef>
              <a:buClr>
                <a:srgbClr val="213163"/>
              </a:buClr>
              <a:buFont typeface="Arial" pitchFamily="34" charset="0"/>
              <a:buChar char="•"/>
            </a:pPr>
            <a:r>
              <a:rPr lang="en-US" sz="1800" dirty="0">
                <a:ea typeface="+mn-lt"/>
                <a:cs typeface="+mn-lt"/>
              </a:rPr>
              <a:t>Because At each split the chance can be small that the relevant variables will be selected </a:t>
            </a:r>
            <a:endParaRPr lang="en-US" sz="1800" dirty="0">
              <a:cs typeface="Calibri"/>
            </a:endParaRPr>
          </a:p>
          <a:p>
            <a:pPr marL="231140" indent="-231140">
              <a:spcBef>
                <a:spcPts val="800"/>
              </a:spcBef>
              <a:buClr>
                <a:srgbClr val="213163"/>
              </a:buClr>
              <a:buFont typeface="Arial" pitchFamily="34" charset="0"/>
              <a:buChar char="•"/>
            </a:pPr>
            <a:r>
              <a:rPr lang="en-US" sz="1800" dirty="0">
                <a:ea typeface="+mn-lt"/>
                <a:cs typeface="+mn-lt"/>
              </a:rPr>
              <a:t>For example, with 3 relevant and 100 not so relevant variables the probability of any of the relevant variables being selected at any split is ~0.25</a:t>
            </a:r>
            <a:endParaRPr lang="en-US" sz="1800" dirty="0"/>
          </a:p>
          <a:p>
            <a:pPr marL="231140" indent="-231140">
              <a:spcBef>
                <a:spcPts val="800"/>
              </a:spcBef>
              <a:buClr>
                <a:srgbClr val="213163"/>
              </a:buClr>
              <a:buFont typeface="Arial" pitchFamily="34" charset="0"/>
              <a:buChar char="•"/>
            </a:pPr>
            <a:r>
              <a:rPr lang="en-US" sz="1800" dirty="0">
                <a:ea typeface="+mn-lt"/>
                <a:cs typeface="+mn-lt"/>
              </a:rPr>
              <a:t>Random forests “cannot overfit” the data with respect  to number of trees. </a:t>
            </a:r>
            <a:r>
              <a:rPr lang="en-US" sz="1800" b="1" dirty="0">
                <a:ea typeface="+mn-lt"/>
                <a:cs typeface="+mn-lt"/>
              </a:rPr>
              <a:t>Why?</a:t>
            </a:r>
            <a:r>
              <a:rPr lang="en-US" sz="1800" dirty="0">
                <a:ea typeface="+mn-lt"/>
                <a:cs typeface="+mn-lt"/>
              </a:rPr>
              <a:t> </a:t>
            </a:r>
            <a:endParaRPr lang="en-US" sz="1800" dirty="0">
              <a:cs typeface="Calibri"/>
            </a:endParaRPr>
          </a:p>
          <a:p>
            <a:pPr marL="231140" indent="-231140">
              <a:spcBef>
                <a:spcPts val="800"/>
              </a:spcBef>
              <a:buClr>
                <a:srgbClr val="213163"/>
              </a:buClr>
              <a:buFont typeface="Arial" pitchFamily="34" charset="0"/>
              <a:buChar char="•"/>
            </a:pPr>
            <a:r>
              <a:rPr lang="en-US" sz="1800" dirty="0">
                <a:ea typeface="+mn-lt"/>
                <a:cs typeface="+mn-lt"/>
              </a:rPr>
              <a:t>The number of trees,  does not mean increase in the flexibility of the model </a:t>
            </a:r>
            <a:endParaRPr lang="en-US" sz="1800" dirty="0">
              <a:cs typeface="Calibri"/>
            </a:endParaRPr>
          </a:p>
        </p:txBody>
      </p:sp>
    </p:spTree>
    <p:extLst>
      <p:ext uri="{BB962C8B-B14F-4D97-AF65-F5344CB8AC3E}">
        <p14:creationId xmlns:p14="http://schemas.microsoft.com/office/powerpoint/2010/main" val="258703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4" y="4679473"/>
            <a:ext cx="6841519"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Demonstrating Random Forest Algorithm</a:t>
            </a: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2123342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19"/>
            <a:ext cx="12192000" cy="1107234"/>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8029593" cy="45097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A</a:t>
              </a:r>
            </a:p>
            <a:p>
              <a:r>
                <a:rPr lang="en-US" sz="2000" b="0" i="0" dirty="0">
                  <a:solidFill>
                    <a:srgbClr val="000000"/>
                  </a:solidFill>
                  <a:effectLst/>
                  <a:latin typeface="Arial" panose="020B0604020202020204" pitchFamily="34" charset="0"/>
                </a:rPr>
                <a:t>Training multiple models and combining their predictions</a:t>
              </a:r>
              <a:r>
                <a:rPr lang="en-US" sz="2200" dirty="0">
                  <a:latin typeface="Arial" panose="020B0604020202020204" pitchFamily="34" charset="0"/>
                  <a:cs typeface="Arial" panose="020B0604020202020204" pitchFamily="34" charset="0"/>
                </a:rPr>
                <a:t> </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62267"/>
          </a:xfrm>
          <a:prstGeom prst="rect">
            <a:avLst/>
          </a:prstGeom>
          <a:noFill/>
        </p:spPr>
        <p:txBody>
          <a:bodyPr wrap="square" lIns="121920" tIns="60960" rIns="121920" bIns="60960" rtlCol="0" anchor="t">
            <a:spAutoFit/>
          </a:bodyPr>
          <a:lstStyle/>
          <a:p>
            <a:pPr marL="342900" indent="-342900">
              <a:spcAft>
                <a:spcPts val="800"/>
              </a:spcAft>
              <a:buFont typeface="Arial"/>
              <a:buAutoNum type="arabicPeriod"/>
            </a:pPr>
            <a:r>
              <a:rPr lang="en-US" sz="1800" b="1" dirty="0"/>
              <a:t>Ensemble learning is a machine learning technique that involves:</a:t>
            </a:r>
          </a:p>
          <a:p>
            <a:pPr>
              <a:spcAft>
                <a:spcPts val="800"/>
              </a:spcAft>
            </a:pPr>
            <a:endParaRPr lang="en-US" sz="1800" b="1" dirty="0">
              <a:latin typeface="Arial" panose="020B0604020202020204" pitchFamily="34" charset="0"/>
              <a:cs typeface="Arial" panose="020B0604020202020204" pitchFamily="34" charset="0"/>
            </a:endParaRPr>
          </a:p>
          <a:p>
            <a:pPr marL="457200" indent="-457200">
              <a:spcAft>
                <a:spcPts val="800"/>
              </a:spcAft>
              <a:buFont typeface="+mj-lt"/>
              <a:buAutoNum type="alphaLcParenR"/>
            </a:pPr>
            <a:r>
              <a:rPr lang="en-US" sz="1800" dirty="0"/>
              <a:t> Training multiple models and combining their predictions</a:t>
            </a:r>
          </a:p>
          <a:p>
            <a:pPr marL="457200" indent="-457200">
              <a:spcAft>
                <a:spcPts val="800"/>
              </a:spcAft>
              <a:buFont typeface="+mj-lt"/>
              <a:buAutoNum type="alphaLcParenR"/>
            </a:pPr>
            <a:r>
              <a:rPr lang="en-US" sz="1800" dirty="0"/>
              <a:t> Training a single model on a large dataset</a:t>
            </a:r>
          </a:p>
          <a:p>
            <a:pPr marL="457200" indent="-457200">
              <a:spcAft>
                <a:spcPts val="800"/>
              </a:spcAft>
              <a:buFont typeface="+mj-lt"/>
              <a:buAutoNum type="alphaLcParenR"/>
            </a:pPr>
            <a:r>
              <a:rPr lang="en-US" sz="1800" dirty="0"/>
              <a:t> Training a model using a deep neural network</a:t>
            </a:r>
          </a:p>
          <a:p>
            <a:pPr marL="457200" indent="-457200">
              <a:lnSpc>
                <a:spcPct val="150000"/>
              </a:lnSpc>
              <a:buClr>
                <a:srgbClr val="223366"/>
              </a:buClr>
              <a:buFont typeface="+mj-lt"/>
              <a:buAutoNum type="alphaLcParenR"/>
            </a:pPr>
            <a:r>
              <a:rPr lang="en-US" sz="1800" dirty="0"/>
              <a:t> Training a model using reinforcement learning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5111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4578248"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Chapters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94840" y="1808480"/>
            <a:ext cx="8402320" cy="924560"/>
            <a:chOff x="3454400" y="1595120"/>
            <a:chExt cx="840232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B7F18F0-E962-4DE2-6F5E-4E40E56EF77A}"/>
                </a:ext>
              </a:extLst>
            </p:cNvPr>
            <p:cNvSpPr txBox="1"/>
            <p:nvPr/>
          </p:nvSpPr>
          <p:spPr>
            <a:xfrm>
              <a:off x="3454401" y="1857345"/>
              <a:ext cx="1483360"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880205"/>
              <a:ext cx="6265358"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rPr>
                <a:t> Dimensionality Reduction Techniques (PCA)</a:t>
              </a:r>
              <a:endParaRPr lang="en-US" sz="1800" dirty="0">
                <a:solidFill>
                  <a:schemeClr val="tx1"/>
                </a:solidFill>
              </a:endParaRP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2956560"/>
            <a:ext cx="8402320" cy="924560"/>
            <a:chOff x="3454400" y="1595120"/>
            <a:chExt cx="8402320"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64258350-09B6-A2A9-0AF3-37F7B1E399C7}"/>
                </a:ext>
              </a:extLst>
            </p:cNvPr>
            <p:cNvSpPr txBox="1"/>
            <p:nvPr/>
          </p:nvSpPr>
          <p:spPr>
            <a:xfrm>
              <a:off x="3464560" y="1857345"/>
              <a:ext cx="147319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5005761" y="1880205"/>
              <a:ext cx="648675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rPr>
                <a:t>  DBSCAN</a:t>
              </a: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94840" y="4104640"/>
            <a:ext cx="8402320" cy="924560"/>
            <a:chOff x="3454400" y="1595120"/>
            <a:chExt cx="8402320"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464561" y="1857345"/>
              <a:ext cx="1473198"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Chapter - 3</a:t>
              </a:r>
            </a:p>
          </p:txBody>
        </p:sp>
        <p:sp>
          <p:nvSpPr>
            <p:cNvPr id="32" name="TextBox 31">
              <a:extLst>
                <a:ext uri="{FF2B5EF4-FFF2-40B4-BE49-F238E27FC236}">
                  <a16:creationId xmlns:a16="http://schemas.microsoft.com/office/drawing/2014/main" id="{C39CF8CD-2871-9E79-CB51-CC88CC732CA4}"/>
                </a:ext>
              </a:extLst>
            </p:cNvPr>
            <p:cNvSpPr txBox="1"/>
            <p:nvPr/>
          </p:nvSpPr>
          <p:spPr>
            <a:xfrm>
              <a:off x="5005761" y="1880205"/>
              <a:ext cx="5477082"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rPr>
                <a:t>  Ensemble Machine learning models</a:t>
              </a: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2"/>
            <a:ext cx="12192000" cy="1107234"/>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37321"/>
              <a:ext cx="8222464"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C</a:t>
              </a:r>
            </a:p>
            <a:p>
              <a:r>
                <a:rPr lang="en-IN" sz="2000" b="0" i="0" dirty="0">
                  <a:solidFill>
                    <a:srgbClr val="000000"/>
                  </a:solidFill>
                  <a:effectLst/>
                  <a:latin typeface="Arial" panose="020B0604020202020204" pitchFamily="34" charset="0"/>
                </a:rPr>
                <a:t>Random Forest</a:t>
              </a:r>
              <a:endParaRPr lang="en-US" sz="22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785378"/>
          </a:xfrm>
          <a:prstGeom prst="rect">
            <a:avLst/>
          </a:prstGeom>
          <a:noFill/>
        </p:spPr>
        <p:txBody>
          <a:bodyPr wrap="square" lIns="121920" tIns="60960" rIns="121920" bIns="60960" rtlCol="0" anchor="t">
            <a:spAutoFit/>
          </a:bodyPr>
          <a:lstStyle/>
          <a:p>
            <a:pPr>
              <a:lnSpc>
                <a:spcPct val="150000"/>
              </a:lnSpc>
              <a:buClr>
                <a:srgbClr val="223366"/>
              </a:buClr>
            </a:pPr>
            <a:r>
              <a:rPr lang="en-US" sz="1800" b="1" dirty="0"/>
              <a:t>2. Which of the following is an example of an ensemble learning algorithm?</a:t>
            </a:r>
          </a:p>
          <a:p>
            <a:pPr>
              <a:lnSpc>
                <a:spcPct val="150000"/>
              </a:lnSpc>
              <a:buClr>
                <a:srgbClr val="223366"/>
              </a:buClr>
            </a:pPr>
            <a:endParaRPr lang="en-US" sz="1800" b="1" dirty="0"/>
          </a:p>
          <a:p>
            <a:pPr marL="283464" indent="-283464">
              <a:spcAft>
                <a:spcPts val="800"/>
              </a:spcAft>
              <a:buFont typeface="+mj-lt"/>
              <a:buAutoNum type="alphaLcParenR"/>
            </a:pPr>
            <a:r>
              <a:rPr lang="en-US" sz="1800" dirty="0"/>
              <a:t>Decision Tree</a:t>
            </a:r>
          </a:p>
          <a:p>
            <a:pPr marL="283464" indent="-283464">
              <a:spcAft>
                <a:spcPts val="800"/>
              </a:spcAft>
              <a:buFont typeface="+mj-lt"/>
              <a:buAutoNum type="alphaLcParenR"/>
            </a:pPr>
            <a:r>
              <a:rPr lang="en-US" sz="1800" dirty="0"/>
              <a:t>Support Vector Machine (SVM)</a:t>
            </a:r>
          </a:p>
          <a:p>
            <a:pPr marL="283464" indent="-283464">
              <a:spcAft>
                <a:spcPts val="800"/>
              </a:spcAft>
              <a:buFont typeface="+mj-lt"/>
              <a:buAutoNum type="alphaLcParenR"/>
            </a:pPr>
            <a:r>
              <a:rPr lang="en-US" sz="1800" dirty="0"/>
              <a:t>Random Forest</a:t>
            </a:r>
          </a:p>
          <a:p>
            <a:pPr marL="283464" indent="-283464">
              <a:spcAft>
                <a:spcPts val="800"/>
              </a:spcAft>
              <a:buFont typeface="+mj-lt"/>
              <a:buAutoNum type="alphaLcParenR"/>
            </a:pPr>
            <a:r>
              <a:rPr lang="en-US" sz="1800" dirty="0"/>
              <a:t> K-Nearest Neighbors (KNN)</a:t>
            </a:r>
            <a:endParaRPr lang="en-US" sz="1800"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5495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2"/>
            <a:ext cx="12192000" cy="1107234"/>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37321"/>
              <a:ext cx="8222464" cy="4336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200" b="1" dirty="0">
                  <a:latin typeface="Arial" panose="020B0604020202020204" pitchFamily="34" charset="0"/>
                  <a:cs typeface="Arial" panose="020B0604020202020204" pitchFamily="34" charset="0"/>
                </a:rPr>
                <a:t>Answer: A</a:t>
              </a:r>
            </a:p>
            <a:p>
              <a:r>
                <a:rPr lang="en-IN" sz="2000" b="0" i="0" dirty="0">
                  <a:solidFill>
                    <a:srgbClr val="000000"/>
                  </a:solidFill>
                  <a:effectLst/>
                  <a:latin typeface="Arial" panose="020B0604020202020204" pitchFamily="34" charset="0"/>
                </a:rPr>
                <a:t>AdaBoost</a:t>
              </a:r>
              <a:endParaRPr lang="en-US" sz="22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575064"/>
          </a:xfrm>
          <a:prstGeom prst="rect">
            <a:avLst/>
          </a:prstGeom>
          <a:noFill/>
        </p:spPr>
        <p:txBody>
          <a:bodyPr wrap="square" lIns="121920" tIns="60960" rIns="121920" bIns="60960" rtlCol="0" anchor="t">
            <a:spAutoFit/>
          </a:bodyPr>
          <a:lstStyle/>
          <a:p>
            <a:pPr>
              <a:spcAft>
                <a:spcPts val="800"/>
              </a:spcAft>
            </a:pPr>
            <a:r>
              <a:rPr lang="en-US" sz="1800" b="1" dirty="0"/>
              <a:t>3. Which ensemble learning algorithm assigns weights to base models based on their performance?</a:t>
            </a:r>
          </a:p>
          <a:p>
            <a:pPr>
              <a:spcAft>
                <a:spcPts val="800"/>
              </a:spcAft>
            </a:pPr>
            <a:endParaRPr lang="en-US" sz="1800"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sz="1800" dirty="0"/>
              <a:t>AdaBoost</a:t>
            </a:r>
          </a:p>
          <a:p>
            <a:pPr marL="283464" indent="-283464">
              <a:spcAft>
                <a:spcPts val="800"/>
              </a:spcAft>
              <a:buFont typeface="+mj-lt"/>
              <a:buAutoNum type="alphaLcParenR"/>
            </a:pPr>
            <a:r>
              <a:rPr lang="en-US" sz="1800" dirty="0"/>
              <a:t>Random Forest</a:t>
            </a:r>
          </a:p>
          <a:p>
            <a:pPr marL="283464" indent="-283464">
              <a:spcAft>
                <a:spcPts val="800"/>
              </a:spcAft>
              <a:buFont typeface="+mj-lt"/>
              <a:buAutoNum type="alphaLcParenR"/>
            </a:pPr>
            <a:r>
              <a:rPr lang="en-US" sz="1800" dirty="0"/>
              <a:t>Gradient Boosting</a:t>
            </a:r>
          </a:p>
          <a:p>
            <a:pPr marL="283464" indent="-283464">
              <a:spcAft>
                <a:spcPts val="800"/>
              </a:spcAft>
              <a:buFont typeface="+mj-lt"/>
              <a:buAutoNum type="alphaLcParenR"/>
            </a:pPr>
            <a:r>
              <a:rPr lang="en-US" sz="1800" dirty="0"/>
              <a:t>Stacking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2745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367749" y="2458659"/>
            <a:ext cx="12055366" cy="3032125"/>
            <a:chOff x="1421448" y="2458659"/>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421448" y="2458659"/>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190865" y="3389946"/>
              <a:ext cx="5744810" cy="584775"/>
            </a:xfrm>
            <a:prstGeom prst="rect">
              <a:avLst/>
            </a:prstGeom>
            <a:noFill/>
          </p:spPr>
          <p:txBody>
            <a:bodyPr wrap="square" rtlCol="0">
              <a:spAutoFit/>
            </a:bodyPr>
            <a:lstStyle/>
            <a:p>
              <a:r>
                <a:rPr lang="en-US" sz="3200" dirty="0">
                  <a:solidFill>
                    <a:schemeClr val="tx1"/>
                  </a:solidFill>
                </a:rPr>
                <a:t> Ensemble Machine learning models</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602041" y="3251433"/>
              <a:ext cx="1937262" cy="1267430"/>
              <a:chOff x="2008441" y="3162533"/>
              <a:chExt cx="1937262"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008441" y="3162533"/>
                <a:ext cx="1937262" cy="553998"/>
              </a:xfrm>
              <a:prstGeom prst="rect">
                <a:avLst/>
              </a:prstGeom>
              <a:noFill/>
            </p:spPr>
            <p:txBody>
              <a:bodyPr wrap="square" rtlCol="0">
                <a:spAutoFit/>
              </a:bodyPr>
              <a:lstStyle/>
              <a:p>
                <a:r>
                  <a:rPr lang="en-US" sz="3000" b="1" dirty="0">
                    <a:solidFill>
                      <a:schemeClr val="bg1"/>
                    </a:solidFill>
                  </a:rPr>
                  <a:t>Chapter 3</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09" y="3645133"/>
                <a:ext cx="1023565" cy="784830"/>
              </a:xfrm>
              <a:prstGeom prst="rect">
                <a:avLst/>
              </a:prstGeom>
              <a:noFill/>
            </p:spPr>
            <p:txBody>
              <a:bodyPr wrap="square" rtlCol="0">
                <a:spAutoFit/>
              </a:bodyPr>
              <a:lstStyle/>
              <a:p>
                <a:pPr algn="ctr"/>
                <a:endParaRPr lang="en-US" sz="4500" b="1" dirty="0">
                  <a:solidFill>
                    <a:schemeClr val="bg1"/>
                  </a:solidFill>
                </a:endParaRPr>
              </a:p>
            </p:txBody>
          </p:sp>
        </p:grpSp>
      </p:grpSp>
    </p:spTree>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6236887" cy="1846659"/>
          </a:xfrm>
          <a:prstGeom prst="rect">
            <a:avLst/>
          </a:prstGeom>
          <a:noFill/>
        </p:spPr>
        <p:txBody>
          <a:bodyPr wrap="square" rtlCol="0">
            <a:spAutoFit/>
          </a:bodyPr>
          <a:lstStyle/>
          <a:p>
            <a:r>
              <a:rPr lang="en-US" sz="1600" b="1" dirty="0"/>
              <a:t>Ensemble Learning</a:t>
            </a:r>
          </a:p>
          <a:p>
            <a:pPr marL="285750" indent="-285750">
              <a:buFont typeface="Arial" panose="020B0604020202020204" pitchFamily="34" charset="0"/>
              <a:buChar char="•"/>
            </a:pPr>
            <a:r>
              <a:rPr lang="en-US" sz="1600" dirty="0"/>
              <a:t>Understand concept of Bagging , Boosting and Stacking</a:t>
            </a:r>
          </a:p>
          <a:p>
            <a:pPr marL="285750" indent="-285750">
              <a:buFont typeface="Arial" panose="020B0604020202020204" pitchFamily="34" charset="0"/>
              <a:buChar char="•"/>
            </a:pPr>
            <a:r>
              <a:rPr lang="en-US" sz="1600" dirty="0"/>
              <a:t>Implementation of Random Forest using </a:t>
            </a:r>
            <a:r>
              <a:rPr lang="en-US" sz="1600" dirty="0" err="1"/>
              <a:t>Sklearn</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a:buFont typeface="Arial" panose="020B0604020202020204" pitchFamily="34" charset="0"/>
              <a:buChar char="•"/>
            </a:pPr>
            <a:endParaRPr lang="en-US" sz="1600" dirty="0"/>
          </a:p>
          <a:p>
            <a:pPr>
              <a:spcAft>
                <a:spcPts val="800"/>
              </a:spcAft>
            </a:pPr>
            <a:endParaRPr lang="en-IN" sz="1800" dirty="0">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5D66-61E7-0D28-5C32-EBF9B964B676}"/>
              </a:ext>
            </a:extLst>
          </p:cNvPr>
          <p:cNvPicPr>
            <a:picLocks noChangeAspect="1"/>
          </p:cNvPicPr>
          <p:nvPr/>
        </p:nvPicPr>
        <p:blipFill>
          <a:blip r:embed="rId2"/>
          <a:stretch>
            <a:fillRect/>
          </a:stretch>
        </p:blipFill>
        <p:spPr>
          <a:xfrm>
            <a:off x="651702" y="1133154"/>
            <a:ext cx="10888595" cy="4591691"/>
          </a:xfrm>
          <a:prstGeom prst="rect">
            <a:avLst/>
          </a:prstGeom>
        </p:spPr>
      </p:pic>
    </p:spTree>
    <p:extLst>
      <p:ext uri="{BB962C8B-B14F-4D97-AF65-F5344CB8AC3E}">
        <p14:creationId xmlns:p14="http://schemas.microsoft.com/office/powerpoint/2010/main" val="374520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B3CE-E373-3C08-C194-F25F1307D7CC}"/>
              </a:ext>
            </a:extLst>
          </p:cNvPr>
          <p:cNvSpPr txBox="1">
            <a:spLocks/>
          </p:cNvSpPr>
          <p:nvPr/>
        </p:nvSpPr>
        <p:spPr>
          <a:xfrm>
            <a:off x="0" y="833438"/>
            <a:ext cx="10515600" cy="62547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2000" b="1">
                <a:solidFill>
                  <a:srgbClr val="213163"/>
                </a:solidFill>
              </a:rPr>
              <a:t>Introduction of Ensemble Machine Learning</a:t>
            </a:r>
            <a:endParaRPr lang="en-IN" sz="2000" b="1" dirty="0">
              <a:solidFill>
                <a:srgbClr val="213163"/>
              </a:solidFill>
            </a:endParaRPr>
          </a:p>
        </p:txBody>
      </p:sp>
      <p:sp>
        <p:nvSpPr>
          <p:cNvPr id="3" name="Content Placeholder 2">
            <a:extLst>
              <a:ext uri="{FF2B5EF4-FFF2-40B4-BE49-F238E27FC236}">
                <a16:creationId xmlns:a16="http://schemas.microsoft.com/office/drawing/2014/main" id="{1151FE9D-EEEF-8AB1-E7E4-40CC2188218D}"/>
              </a:ext>
            </a:extLst>
          </p:cNvPr>
          <p:cNvSpPr txBox="1">
            <a:spLocks/>
          </p:cNvSpPr>
          <p:nvPr/>
        </p:nvSpPr>
        <p:spPr>
          <a:xfrm>
            <a:off x="0" y="1541463"/>
            <a:ext cx="5794375" cy="3260725"/>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140" indent="-231140" algn="just">
              <a:spcBef>
                <a:spcPts val="800"/>
              </a:spcBef>
              <a:buClr>
                <a:srgbClr val="213163"/>
              </a:buClr>
              <a:buFont typeface="Arial"/>
              <a:buChar char="•"/>
            </a:pPr>
            <a:r>
              <a:rPr lang="en-US" sz="1800"/>
              <a:t>Literary meaning of the word ‘ensemble’ is group.</a:t>
            </a:r>
            <a:endParaRPr lang="en-IN" sz="1800"/>
          </a:p>
          <a:p>
            <a:pPr marL="231140" indent="-231140" algn="just">
              <a:spcBef>
                <a:spcPts val="800"/>
              </a:spcBef>
              <a:buClr>
                <a:srgbClr val="213163"/>
              </a:buClr>
              <a:buFont typeface="Arial"/>
              <a:buChar char="•"/>
            </a:pPr>
            <a:r>
              <a:rPr lang="en-US" sz="1800"/>
              <a:t>These methods involve a group of predictive models.</a:t>
            </a:r>
            <a:endParaRPr lang="en-IN" sz="1800"/>
          </a:p>
          <a:p>
            <a:pPr marL="231140" indent="-231140" algn="just">
              <a:spcBef>
                <a:spcPts val="800"/>
              </a:spcBef>
              <a:buClr>
                <a:srgbClr val="213163"/>
              </a:buClr>
              <a:buFont typeface="Arial"/>
              <a:buChar char="•"/>
            </a:pPr>
            <a:r>
              <a:rPr lang="en-US" sz="1800"/>
              <a:t>Achieve better accuracy and model stability.</a:t>
            </a:r>
          </a:p>
          <a:p>
            <a:pPr marL="231140" indent="-231140" algn="just">
              <a:spcBef>
                <a:spcPts val="800"/>
              </a:spcBef>
              <a:buClr>
                <a:srgbClr val="213163"/>
              </a:buClr>
              <a:buFont typeface="Arial"/>
              <a:buChar char="•"/>
            </a:pPr>
            <a:r>
              <a:rPr lang="en-US" sz="1800"/>
              <a:t>Noise, variance and bias are the major sources of error.</a:t>
            </a:r>
            <a:endParaRPr lang="en-IN" sz="1800"/>
          </a:p>
          <a:p>
            <a:pPr marL="231140" indent="-231140" algn="just">
              <a:spcBef>
                <a:spcPts val="800"/>
              </a:spcBef>
              <a:buClr>
                <a:srgbClr val="213163"/>
              </a:buClr>
              <a:buFont typeface="Arial"/>
              <a:buChar char="•"/>
            </a:pPr>
            <a:r>
              <a:rPr lang="en-US" sz="1800"/>
              <a:t>Ensemble learning is one way to tackle bias-variance trade-off.</a:t>
            </a:r>
            <a:endParaRPr lang="en-IN" sz="1800" dirty="0"/>
          </a:p>
        </p:txBody>
      </p:sp>
      <p:pic>
        <p:nvPicPr>
          <p:cNvPr id="4" name="Picture 4" descr="A picture containing text, container">
            <a:extLst>
              <a:ext uri="{FF2B5EF4-FFF2-40B4-BE49-F238E27FC236}">
                <a16:creationId xmlns:a16="http://schemas.microsoft.com/office/drawing/2014/main" id="{90A80191-5ACC-34AF-0364-10FDE94A3E7D}"/>
              </a:ext>
            </a:extLst>
          </p:cNvPr>
          <p:cNvPicPr>
            <a:picLocks noChangeAspect="1"/>
          </p:cNvPicPr>
          <p:nvPr/>
        </p:nvPicPr>
        <p:blipFill>
          <a:blip r:embed="rId2"/>
          <a:stretch>
            <a:fillRect/>
          </a:stretch>
        </p:blipFill>
        <p:spPr>
          <a:xfrm>
            <a:off x="6191036" y="1540805"/>
            <a:ext cx="5941273" cy="4077167"/>
          </a:xfrm>
          <a:prstGeom prst="rect">
            <a:avLst/>
          </a:prstGeom>
        </p:spPr>
      </p:pic>
      <p:sp>
        <p:nvSpPr>
          <p:cNvPr id="5" name="TextBox 4">
            <a:extLst>
              <a:ext uri="{FF2B5EF4-FFF2-40B4-BE49-F238E27FC236}">
                <a16:creationId xmlns:a16="http://schemas.microsoft.com/office/drawing/2014/main" id="{83272C70-C1B7-FCDA-B1BA-82A079C5FD8B}"/>
              </a:ext>
            </a:extLst>
          </p:cNvPr>
          <p:cNvSpPr txBox="1"/>
          <p:nvPr/>
        </p:nvSpPr>
        <p:spPr>
          <a:xfrm>
            <a:off x="191104" y="6301914"/>
            <a:ext cx="1032964"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a:r>
              <a:rPr lang="en-US" sz="1200" dirty="0">
                <a:solidFill>
                  <a:srgbClr val="0000FF"/>
                </a:solidFill>
                <a:hlinkClick r:id="rId3">
                  <a:extLst>
                    <a:ext uri="{A12FA001-AC4F-418D-AE19-62706E023703}">
                      <ahyp:hlinkClr xmlns:ahyp="http://schemas.microsoft.com/office/drawing/2018/hyperlinkcolor" val="tx"/>
                    </a:ext>
                  </a:extLst>
                </a:hlinkClick>
              </a:rPr>
              <a:t>Reference</a:t>
            </a:r>
            <a:endParaRPr lang="en-US" sz="1200" dirty="0">
              <a:solidFill>
                <a:srgbClr val="0000FF"/>
              </a:solidFill>
            </a:endParaRPr>
          </a:p>
        </p:txBody>
      </p:sp>
    </p:spTree>
    <p:extLst>
      <p:ext uri="{BB962C8B-B14F-4D97-AF65-F5344CB8AC3E}">
        <p14:creationId xmlns:p14="http://schemas.microsoft.com/office/powerpoint/2010/main" val="181165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DA24-EEA5-7E3F-0720-4A678E32B679}"/>
              </a:ext>
            </a:extLst>
          </p:cNvPr>
          <p:cNvSpPr txBox="1">
            <a:spLocks/>
          </p:cNvSpPr>
          <p:nvPr/>
        </p:nvSpPr>
        <p:spPr>
          <a:xfrm>
            <a:off x="0" y="835025"/>
            <a:ext cx="10515600" cy="55721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2100" b="1">
                <a:solidFill>
                  <a:srgbClr val="213163"/>
                </a:solidFill>
              </a:rPr>
              <a:t>Types of  </a:t>
            </a:r>
            <a:r>
              <a:rPr lang="en-IN" sz="2000" b="1">
                <a:solidFill>
                  <a:srgbClr val="213163"/>
                </a:solidFill>
              </a:rPr>
              <a:t>Ensemble</a:t>
            </a:r>
            <a:r>
              <a:rPr lang="en-IN" sz="2100" b="1">
                <a:solidFill>
                  <a:srgbClr val="213163"/>
                </a:solidFill>
              </a:rPr>
              <a:t> Learning</a:t>
            </a:r>
            <a:endParaRPr lang="en-IN" sz="2100" b="1" dirty="0">
              <a:solidFill>
                <a:srgbClr val="213163"/>
              </a:solidFill>
            </a:endParaRPr>
          </a:p>
        </p:txBody>
      </p:sp>
      <p:sp>
        <p:nvSpPr>
          <p:cNvPr id="3" name="TextBox 2">
            <a:extLst>
              <a:ext uri="{FF2B5EF4-FFF2-40B4-BE49-F238E27FC236}">
                <a16:creationId xmlns:a16="http://schemas.microsoft.com/office/drawing/2014/main" id="{877C7BC6-E168-AC19-E73C-D1699BE9A6E6}"/>
              </a:ext>
            </a:extLst>
          </p:cNvPr>
          <p:cNvSpPr txBox="1"/>
          <p:nvPr/>
        </p:nvSpPr>
        <p:spPr>
          <a:xfrm>
            <a:off x="206037" y="1408508"/>
            <a:ext cx="10140979" cy="369332"/>
          </a:xfrm>
          <a:prstGeom prst="rect">
            <a:avLst/>
          </a:prstGeom>
          <a:noFill/>
        </p:spPr>
        <p:txBody>
          <a:bodyPr wrap="square" lIns="91440" tIns="45720" rIns="91440" bIns="45720" rtlCol="0" anchor="t">
            <a:spAutoFit/>
          </a:bodyPr>
          <a:lstStyle/>
          <a:p>
            <a:r>
              <a:rPr lang="en-US" sz="1800" dirty="0"/>
              <a:t>There are various ways to ensemble </a:t>
            </a:r>
            <a:r>
              <a:rPr lang="en-US" sz="1800" i="1" dirty="0"/>
              <a:t>weak</a:t>
            </a:r>
            <a:r>
              <a:rPr lang="en-US" sz="1800" dirty="0"/>
              <a:t> learners to come up with </a:t>
            </a:r>
            <a:r>
              <a:rPr lang="en-US" sz="1800" i="1" dirty="0"/>
              <a:t>strong</a:t>
            </a:r>
            <a:r>
              <a:rPr lang="en-US" sz="1800" dirty="0"/>
              <a:t> learners:</a:t>
            </a:r>
          </a:p>
        </p:txBody>
      </p:sp>
      <p:pic>
        <p:nvPicPr>
          <p:cNvPr id="5" name="Picture 4">
            <a:extLst>
              <a:ext uri="{FF2B5EF4-FFF2-40B4-BE49-F238E27FC236}">
                <a16:creationId xmlns:a16="http://schemas.microsoft.com/office/drawing/2014/main" id="{9D4D7E61-09E7-CD3B-32F7-9200B5B5BAA7}"/>
              </a:ext>
            </a:extLst>
          </p:cNvPr>
          <p:cNvPicPr>
            <a:picLocks noChangeAspect="1"/>
          </p:cNvPicPr>
          <p:nvPr/>
        </p:nvPicPr>
        <p:blipFill>
          <a:blip r:embed="rId2"/>
          <a:stretch>
            <a:fillRect/>
          </a:stretch>
        </p:blipFill>
        <p:spPr>
          <a:xfrm>
            <a:off x="597644" y="2399175"/>
            <a:ext cx="10745700" cy="4067743"/>
          </a:xfrm>
          <a:prstGeom prst="rect">
            <a:avLst/>
          </a:prstGeom>
        </p:spPr>
      </p:pic>
    </p:spTree>
    <p:extLst>
      <p:ext uri="{BB962C8B-B14F-4D97-AF65-F5344CB8AC3E}">
        <p14:creationId xmlns:p14="http://schemas.microsoft.com/office/powerpoint/2010/main" val="275526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0A4C-996A-0A4E-0B25-F66E6B38DB28}"/>
              </a:ext>
            </a:extLst>
          </p:cNvPr>
          <p:cNvSpPr txBox="1">
            <a:spLocks/>
          </p:cNvSpPr>
          <p:nvPr/>
        </p:nvSpPr>
        <p:spPr>
          <a:xfrm>
            <a:off x="205619" y="871311"/>
            <a:ext cx="10515600" cy="514350"/>
          </a:xfrm>
          <a:prstGeom prst="rect">
            <a:avLst/>
          </a:prstGeom>
        </p:spPr>
        <p:txBody>
          <a:bodyPr lIns="91440" tIns="45720" rIns="91440" bIns="4572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002060"/>
                </a:solidFill>
              </a:rPr>
              <a:t>Bagging</a:t>
            </a:r>
            <a:br>
              <a:rPr lang="en-US" sz="2000" b="1" dirty="0"/>
            </a:br>
            <a:endParaRPr lang="en-IN" sz="20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EB68210-E1EC-A750-6A66-B97A3B62704F}"/>
              </a:ext>
            </a:extLst>
          </p:cNvPr>
          <p:cNvSpPr txBox="1"/>
          <p:nvPr/>
        </p:nvSpPr>
        <p:spPr>
          <a:xfrm>
            <a:off x="205823" y="1396904"/>
            <a:ext cx="5629563" cy="1682512"/>
          </a:xfrm>
          <a:prstGeom prst="rect">
            <a:avLst/>
          </a:prstGeom>
          <a:noFill/>
        </p:spPr>
        <p:txBody>
          <a:bodyPr wrap="square" lIns="91440" tIns="45720" rIns="91440" bIns="45720" rtlCol="0" anchor="t">
            <a:spAutoFit/>
          </a:bodyPr>
          <a:lstStyle/>
          <a:p>
            <a:pPr marL="231140" indent="-231140">
              <a:spcBef>
                <a:spcPts val="800"/>
              </a:spcBef>
              <a:buClr>
                <a:srgbClr val="213163"/>
              </a:buClr>
              <a:buChar char="•"/>
            </a:pPr>
            <a:r>
              <a:rPr lang="en-US" sz="1800" dirty="0">
                <a:solidFill>
                  <a:schemeClr val="tx1"/>
                </a:solidFill>
              </a:rPr>
              <a:t>An ensemble technique used to reduce the variance</a:t>
            </a:r>
          </a:p>
          <a:p>
            <a:pPr marL="231140" indent="-231140">
              <a:spcBef>
                <a:spcPts val="800"/>
              </a:spcBef>
              <a:buClr>
                <a:srgbClr val="213163"/>
              </a:buClr>
              <a:buChar char="•"/>
            </a:pPr>
            <a:r>
              <a:rPr lang="en-US" sz="1800" dirty="0">
                <a:solidFill>
                  <a:schemeClr val="tx1"/>
                </a:solidFill>
              </a:rPr>
              <a:t>Combines the result of multiple classifiers modeled on different sub-samples of the same data set. </a:t>
            </a:r>
          </a:p>
          <a:p>
            <a:pPr marL="231140" indent="-231140">
              <a:spcBef>
                <a:spcPts val="800"/>
              </a:spcBef>
              <a:buClr>
                <a:srgbClr val="213163"/>
              </a:buClr>
              <a:buChar char="•"/>
            </a:pPr>
            <a:r>
              <a:rPr lang="en-US" sz="1800" b="1" dirty="0">
                <a:solidFill>
                  <a:schemeClr val="tx1"/>
                </a:solidFill>
                <a:cs typeface="Calibri"/>
              </a:rPr>
              <a:t>Example- Random Forest</a:t>
            </a:r>
          </a:p>
        </p:txBody>
      </p:sp>
      <p:pic>
        <p:nvPicPr>
          <p:cNvPr id="4" name="Picture 3">
            <a:extLst>
              <a:ext uri="{FF2B5EF4-FFF2-40B4-BE49-F238E27FC236}">
                <a16:creationId xmlns:a16="http://schemas.microsoft.com/office/drawing/2014/main" id="{78E497B2-33CC-50F4-10FB-E0A899A3BD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98" r="19458"/>
          <a:stretch/>
        </p:blipFill>
        <p:spPr bwMode="auto">
          <a:xfrm>
            <a:off x="6224336" y="1468241"/>
            <a:ext cx="5491280" cy="4081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883FDCA-4A83-4855-5FCA-5D319C5B5A97}"/>
              </a:ext>
            </a:extLst>
          </p:cNvPr>
          <p:cNvSpPr txBox="1"/>
          <p:nvPr/>
        </p:nvSpPr>
        <p:spPr>
          <a:xfrm>
            <a:off x="404364" y="6297123"/>
            <a:ext cx="1187211" cy="276999"/>
          </a:xfrm>
          <a:prstGeom prst="rect">
            <a:avLst/>
          </a:prstGeom>
          <a:noFill/>
        </p:spPr>
        <p:txBody>
          <a:bodyPr wrap="square" lIns="91440" tIns="45720" rIns="91440" bIns="45720" anchor="t">
            <a:spAutoFit/>
          </a:bodyPr>
          <a:lstStyle/>
          <a:p>
            <a:pPr algn="r"/>
            <a:r>
              <a:rPr lang="en-IN" sz="1200" dirty="0">
                <a:solidFill>
                  <a:srgbClr val="0000FF"/>
                </a:solidFill>
                <a:hlinkClick r:id="rId4">
                  <a:extLst>
                    <a:ext uri="{A12FA001-AC4F-418D-AE19-62706E023703}">
                      <ahyp:hlinkClr xmlns:ahyp="http://schemas.microsoft.com/office/drawing/2018/hyperlinkcolor" val="tx"/>
                    </a:ext>
                  </a:extLst>
                </a:hlinkClick>
              </a:rPr>
              <a:t>Reference</a:t>
            </a:r>
            <a:endParaRPr lang="en-US" sz="1200" dirty="0">
              <a:solidFill>
                <a:srgbClr val="0000FF"/>
              </a:solidFill>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0466512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3551</TotalTime>
  <Words>1494</Words>
  <Application>Microsoft Office PowerPoint</Application>
  <PresentationFormat>Widescreen</PresentationFormat>
  <Paragraphs>159</Paragraphs>
  <Slides>22</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__Source_Sans_Pro_fea366</vt:lpstr>
      <vt:lpstr>Arial</vt:lpstr>
      <vt:lpstr>Calibri</vt:lpstr>
      <vt:lpstr>Georgia</vt:lpstr>
      <vt:lpstr>inherit</vt:lpstr>
      <vt:lpstr>Inter</vt:lpstr>
      <vt:lpstr>MathJax_Math-italic</vt:lpstr>
      <vt:lpstr>Roboto</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Bagging vs. Boosting </vt:lpstr>
      <vt:lpstr>PowerPoint Presentation</vt:lpstr>
      <vt:lpstr>Random Forest</vt:lpstr>
      <vt:lpstr>Random Forest Algorithm </vt:lpstr>
      <vt:lpstr>Random Forests Tuning</vt:lpstr>
      <vt:lpstr>Random Forests Issues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Vijayalakshmi Gnanavel</cp:lastModifiedBy>
  <cp:revision>321</cp:revision>
  <dcterms:modified xsi:type="dcterms:W3CDTF">2024-11-19T06:49:06Z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